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64" r:id="rId2"/>
    <p:sldId id="259" r:id="rId3"/>
    <p:sldId id="260" r:id="rId4"/>
    <p:sldId id="283" r:id="rId5"/>
    <p:sldId id="304" r:id="rId6"/>
    <p:sldId id="286" r:id="rId7"/>
    <p:sldId id="287" r:id="rId8"/>
    <p:sldId id="288" r:id="rId9"/>
    <p:sldId id="289" r:id="rId10"/>
    <p:sldId id="290" r:id="rId11"/>
    <p:sldId id="291" r:id="rId12"/>
    <p:sldId id="306" r:id="rId13"/>
    <p:sldId id="312" r:id="rId14"/>
    <p:sldId id="314" r:id="rId15"/>
    <p:sldId id="316" r:id="rId16"/>
    <p:sldId id="294" r:id="rId17"/>
    <p:sldId id="305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285" r:id="rId26"/>
    <p:sldId id="307" r:id="rId27"/>
    <p:sldId id="329" r:id="rId28"/>
    <p:sldId id="326" r:id="rId29"/>
    <p:sldId id="328" r:id="rId30"/>
    <p:sldId id="295" r:id="rId31"/>
    <p:sldId id="296" r:id="rId32"/>
    <p:sldId id="303" r:id="rId33"/>
    <p:sldId id="309" r:id="rId34"/>
    <p:sldId id="310" r:id="rId35"/>
    <p:sldId id="297" r:id="rId3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0101"/>
    <a:srgbClr val="D70202"/>
    <a:srgbClr val="B60019"/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9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6" d="100"/>
        <a:sy n="106" d="100"/>
      </p:scale>
      <p:origin x="0" y="159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EDCC8-6D16-4117-B6ED-CC5BCDB8F0DA}" type="datetimeFigureOut">
              <a:rPr lang="it-IT" smtClean="0"/>
              <a:pPr/>
              <a:t>08/03/2014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3DB0D-3792-4EFC-A747-7333C9CC36B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088712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3DB0D-3792-4EFC-A747-7333C9CC36BB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3DB0D-3792-4EFC-A747-7333C9CC36BB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3DB0D-3792-4EFC-A747-7333C9CC36BB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3DB0D-3792-4EFC-A747-7333C9CC36BB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823071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0CBAC-3B40-4F2B-B81C-E979617CFBA5}" type="datetime1">
              <a:rPr lang="it-IT" smtClean="0"/>
              <a:pPr/>
              <a:t>08/03/2014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0A64D-20E5-4F21-9745-412E05F2880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Segnaposto piè di pagina 3"/>
          <p:cNvSpPr txBox="1">
            <a:spLocks/>
          </p:cNvSpPr>
          <p:nvPr userDrawn="1"/>
        </p:nvSpPr>
        <p:spPr>
          <a:xfrm>
            <a:off x="3059832" y="6257205"/>
            <a:ext cx="4248472" cy="556171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B6001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Paediatric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B6001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Adult Congenital Cardiology Centre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B6001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IRCCS, San </a:t>
            </a:r>
            <a:r>
              <a:rPr kumimoji="0" lang="en-US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B6001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Donato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B6001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Hospital , Milan</a:t>
            </a:r>
            <a:endParaRPr kumimoji="0" lang="it-IT" sz="1400" b="1" i="1" u="none" strike="noStrike" kern="1200" cap="none" spc="0" normalizeH="0" baseline="0" noProof="0" dirty="0">
              <a:ln>
                <a:noFill/>
              </a:ln>
              <a:solidFill>
                <a:srgbClr val="B6001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3" descr="ANd9GcRg61l579wLudwiBomLzJxO0EVM0c41fSY13hsCF4PgV2iUIOXdY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1259632" cy="11644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A0536-1273-4831-9E83-2FFAB2936280}" type="datetime1">
              <a:rPr lang="it-IT" smtClean="0"/>
              <a:pPr/>
              <a:t>08/03/2014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Congenital Heart Disease Center   IRCCS, San Donato Hospital ,Milan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0A64D-20E5-4F21-9745-412E05F2880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0F14C-9F34-4F69-91CB-F3A12933285C}" type="datetime1">
              <a:rPr lang="it-IT" smtClean="0"/>
              <a:pPr/>
              <a:t>08/03/2014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Congenital Heart Disease Center   IRCCS, San Donato Hospital ,Milan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0A64D-20E5-4F21-9745-412E05F2880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0609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700808"/>
            <a:ext cx="8219256" cy="4425355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A90F-F16A-41EE-974F-20CCB62443BF}" type="datetime1">
              <a:rPr lang="it-IT" smtClean="0"/>
              <a:pPr/>
              <a:t>08/03/2014</a:t>
            </a:fld>
            <a:endParaRPr lang="it-IT"/>
          </a:p>
        </p:txBody>
      </p:sp>
      <p:pic>
        <p:nvPicPr>
          <p:cNvPr id="9" name="Picture 3" descr="ANd9GcRg61l579wLudwiBomLzJxO0EVM0c41fSY13hsCF4PgV2iUIOXdY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egnaposto piè di pagina 3"/>
          <p:cNvSpPr txBox="1">
            <a:spLocks/>
          </p:cNvSpPr>
          <p:nvPr userDrawn="1"/>
        </p:nvSpPr>
        <p:spPr>
          <a:xfrm>
            <a:off x="3059832" y="6257205"/>
            <a:ext cx="4248472" cy="556171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B6001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Paediatric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B6001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Adult Congenital Cardiology Centre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B6001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IRCCS, San </a:t>
            </a:r>
            <a:r>
              <a:rPr kumimoji="0" lang="en-US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B6001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Donato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B6001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Hospital , Milan</a:t>
            </a:r>
            <a:endParaRPr kumimoji="0" lang="it-IT" sz="1400" b="1" i="1" u="none" strike="noStrike" kern="1200" cap="none" spc="0" normalizeH="0" baseline="0" noProof="0" dirty="0">
              <a:ln>
                <a:noFill/>
              </a:ln>
              <a:solidFill>
                <a:srgbClr val="B6001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1259632" cy="11644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430B5-A2D5-487B-8A17-078EB1323CA3}" type="datetime1">
              <a:rPr lang="it-IT" smtClean="0"/>
              <a:pPr/>
              <a:t>08/03/2014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Congenital Heart Disease Center   IRCCS, San Donato Hospital ,Milan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0A64D-20E5-4F21-9745-412E05F2880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59345-0F2F-4644-A9DC-90BB4C326BBD}" type="datetime1">
              <a:rPr lang="it-IT" smtClean="0"/>
              <a:pPr/>
              <a:t>08/03/2014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Congenital Heart Disease Center   IRCCS, San Donato Hospital ,Milan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0A64D-20E5-4F21-9745-412E05F2880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2F53-999E-4B5F-BD1D-901E6EF63B5F}" type="datetime1">
              <a:rPr lang="it-IT" smtClean="0"/>
              <a:pPr/>
              <a:t>08/03/2014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Congenital Heart Disease Center   IRCCS, San Donato Hospital ,Milan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0A64D-20E5-4F21-9745-412E05F2880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ACAC-EDEF-4ECC-A763-785848A79455}" type="datetime1">
              <a:rPr lang="it-IT" smtClean="0"/>
              <a:pPr/>
              <a:t>08/03/2014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Congenital Heart Disease Center   IRCCS, San Donato Hospital ,Milan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0A64D-20E5-4F21-9745-412E05F2880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94A39-86EF-4EAC-AC49-51ED0CBE409D}" type="datetime1">
              <a:rPr lang="it-IT" smtClean="0"/>
              <a:pPr/>
              <a:t>08/03/2014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Congenital Heart Disease Center   IRCCS, San Donato Hospital ,Milan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0A64D-20E5-4F21-9745-412E05F2880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B310-61F4-469C-8123-F65CA5194FC9}" type="datetime1">
              <a:rPr lang="it-IT" smtClean="0"/>
              <a:pPr/>
              <a:t>08/03/2014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Congenital Heart Disease Center   IRCCS, San Donato Hospital ,Milan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0A64D-20E5-4F21-9745-412E05F2880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8FE6-8A3C-42D3-BC98-7ACE98100857}" type="datetime1">
              <a:rPr lang="it-IT" smtClean="0"/>
              <a:pPr/>
              <a:t>08/03/2014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Congenital Heart Disease Center   IRCCS, San Donato Hospital ,Milan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0A64D-20E5-4F21-9745-412E05F2880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8229600" cy="5073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844FA-768B-4A85-916A-C7144B0617DD}" type="datetime1">
              <a:rPr lang="it-IT" smtClean="0"/>
              <a:pPr/>
              <a:t>08/03/2014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0A64D-20E5-4F21-9745-412E05F2880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3"/>
          <p:cNvSpPr txBox="1">
            <a:spLocks/>
          </p:cNvSpPr>
          <p:nvPr userDrawn="1"/>
        </p:nvSpPr>
        <p:spPr>
          <a:xfrm>
            <a:off x="3059832" y="6257205"/>
            <a:ext cx="4248472" cy="556171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Paediatric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Adult Congenital Cardiology Centre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IRCCS, San </a:t>
            </a:r>
            <a:r>
              <a:rPr kumimoji="0" lang="en-US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Donato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Hospital , Milan</a:t>
            </a:r>
            <a:endParaRPr kumimoji="0" lang="it-IT" sz="1400" b="1" i="1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psf\Home\Desktop\IMAC%202014\FA20131112102921590.avi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psf\Home\Desktop\IMAC%202014\FA20131112103500412.avi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psf\Home\Desktop\IMAC%202014\FA20131112103537060.avi" TargetMode="Externa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psf\Home\Desktop\IMAC%202014\QuattroCamere.avi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psf\Home\Desktop\IMAC%202014\AsseCorto.av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psf\Home\Desktop\IMAC%202014\Efflusso.avi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psf\Home\Desktop\IMAC%202014\MezzoContrasto.avi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psf\Home\Desktop\IMAC%202014\VentricoloSinistro.avi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psf\Home\Desktop\IMAC%202014\FA_(S4_F1-160).avi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\\psf\Home\Desktop\IMAC%202014\FA_(S3_F1-254).avi" TargetMode="External"/><Relationship Id="rId1" Type="http://schemas.openxmlformats.org/officeDocument/2006/relationships/video" Target="file:///\\psf\Home\Desktop\IMAC%202014\FA_(S2_F1-215).avi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psf\Home\Desktop\IMAC%202014\FA_(S1_F1-63).avi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psf\Home\Desktop\IMAC%202014\FA_(S5_F1-202).avi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060848"/>
            <a:ext cx="7772400" cy="2736304"/>
          </a:xfrm>
        </p:spPr>
        <p:txBody>
          <a:bodyPr>
            <a:normAutofit/>
          </a:bodyPr>
          <a:lstStyle/>
          <a:p>
            <a:r>
              <a:rPr lang="it-IT" sz="4800" dirty="0" smtClean="0"/>
              <a:t>“</a:t>
            </a:r>
            <a:r>
              <a:rPr lang="it-IT" sz="4800" dirty="0" err="1" smtClean="0"/>
              <a:t>Unusual</a:t>
            </a:r>
            <a:r>
              <a:rPr lang="it-IT" sz="4800" dirty="0" smtClean="0"/>
              <a:t>” case of Right </a:t>
            </a:r>
            <a:r>
              <a:rPr lang="it-IT" sz="4800" dirty="0" err="1" smtClean="0"/>
              <a:t>Ventricular</a:t>
            </a:r>
            <a:r>
              <a:rPr lang="it-IT" sz="4800" dirty="0" smtClean="0"/>
              <a:t> </a:t>
            </a:r>
            <a:r>
              <a:rPr lang="it-IT" sz="4800" dirty="0" err="1" smtClean="0"/>
              <a:t>Failure</a:t>
            </a:r>
            <a:r>
              <a:rPr lang="it-IT" sz="4800" dirty="0" smtClean="0"/>
              <a:t/>
            </a:r>
            <a:br>
              <a:rPr lang="it-IT" sz="4800" dirty="0" smtClean="0"/>
            </a:br>
            <a:r>
              <a:rPr lang="it-IT" sz="4800" dirty="0" smtClean="0"/>
              <a:t/>
            </a:r>
            <a:br>
              <a:rPr lang="it-IT" sz="4800" dirty="0" smtClean="0"/>
            </a:br>
            <a:r>
              <a:rPr lang="it-IT" sz="2700" i="1" dirty="0" smtClean="0"/>
              <a:t>Angelo Micheletti M.D.</a:t>
            </a:r>
            <a:endParaRPr lang="it-IT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06090"/>
          </a:xfrm>
        </p:spPr>
        <p:txBody>
          <a:bodyPr/>
          <a:lstStyle/>
          <a:p>
            <a:r>
              <a:rPr lang="it-IT" dirty="0" err="1" smtClean="0"/>
              <a:t>Cardiopulmonary</a:t>
            </a:r>
            <a:r>
              <a:rPr lang="it-IT" dirty="0" smtClean="0"/>
              <a:t> </a:t>
            </a:r>
            <a:r>
              <a:rPr lang="it-IT" dirty="0" err="1" smtClean="0"/>
              <a:t>Exercise</a:t>
            </a:r>
            <a:r>
              <a:rPr lang="it-IT" dirty="0" smtClean="0"/>
              <a:t> Test</a:t>
            </a:r>
            <a:endParaRPr lang="it-IT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83569279"/>
              </p:ext>
            </p:extLst>
          </p:nvPr>
        </p:nvGraphicFramePr>
        <p:xfrm>
          <a:off x="1043608" y="2636912"/>
          <a:ext cx="6840761" cy="352839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3505890"/>
                <a:gridCol w="1710190"/>
                <a:gridCol w="1624681"/>
              </a:tblGrid>
              <a:tr h="288032">
                <a:tc>
                  <a:txBody>
                    <a:bodyPr/>
                    <a:lstStyle/>
                    <a:p>
                      <a:endParaRPr lang="it-IT" sz="1600" b="1" dirty="0"/>
                    </a:p>
                  </a:txBody>
                  <a:tcPr marL="7200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/>
                        <a:t>Rest</a:t>
                      </a:r>
                      <a:endParaRPr lang="it-IT" sz="1600" b="1" dirty="0"/>
                    </a:p>
                  </a:txBody>
                  <a:tcPr marL="7200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/>
                        <a:t>Peak</a:t>
                      </a:r>
                      <a:endParaRPr lang="it-IT" sz="1600" b="1" dirty="0"/>
                    </a:p>
                  </a:txBody>
                  <a:tcPr marL="7200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Heart</a:t>
                      </a:r>
                      <a:r>
                        <a:rPr lang="it-IT" sz="1600" dirty="0" smtClean="0"/>
                        <a:t> rate (</a:t>
                      </a:r>
                      <a:r>
                        <a:rPr lang="it-IT" sz="1600" dirty="0" err="1" smtClean="0"/>
                        <a:t>bpm</a:t>
                      </a:r>
                      <a:r>
                        <a:rPr lang="it-IT" sz="1600" dirty="0" smtClean="0"/>
                        <a:t>)</a:t>
                      </a:r>
                      <a:endParaRPr lang="it-IT" sz="1600" dirty="0"/>
                    </a:p>
                  </a:txBody>
                  <a:tcPr marL="7200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82</a:t>
                      </a:r>
                      <a:endParaRPr lang="it-IT" sz="2000" dirty="0"/>
                    </a:p>
                  </a:txBody>
                  <a:tcPr marL="7200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111</a:t>
                      </a:r>
                      <a:endParaRPr lang="it-IT" sz="2000" dirty="0"/>
                    </a:p>
                  </a:txBody>
                  <a:tcPr marL="7200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Percent</a:t>
                      </a:r>
                      <a:r>
                        <a:rPr lang="it-IT" sz="1600" dirty="0" smtClean="0"/>
                        <a:t> of </a:t>
                      </a:r>
                      <a:r>
                        <a:rPr lang="it-IT" sz="1600" dirty="0" err="1" smtClean="0"/>
                        <a:t>age-predicted</a:t>
                      </a:r>
                      <a:r>
                        <a:rPr lang="it-IT" sz="1600" dirty="0" smtClean="0"/>
                        <a:t> </a:t>
                      </a:r>
                      <a:r>
                        <a:rPr lang="it-IT" sz="1600" dirty="0" err="1" smtClean="0"/>
                        <a:t>max</a:t>
                      </a:r>
                      <a:r>
                        <a:rPr lang="it-IT" sz="1600" dirty="0" smtClean="0"/>
                        <a:t> HR</a:t>
                      </a:r>
                      <a:endParaRPr lang="it-IT" sz="1600" dirty="0"/>
                    </a:p>
                  </a:txBody>
                  <a:tcPr marL="7200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000" dirty="0"/>
                    </a:p>
                  </a:txBody>
                  <a:tcPr marL="7200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solidFill>
                            <a:schemeClr val="accent1"/>
                          </a:solidFill>
                        </a:rPr>
                        <a:t>57</a:t>
                      </a:r>
                      <a:endParaRPr lang="it-IT" sz="2000" dirty="0">
                        <a:solidFill>
                          <a:schemeClr val="accent1"/>
                        </a:solidFill>
                      </a:endParaRPr>
                    </a:p>
                  </a:txBody>
                  <a:tcPr marL="7200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O</a:t>
                      </a:r>
                      <a:r>
                        <a:rPr lang="it-IT" sz="1600" baseline="-25000" dirty="0" smtClean="0"/>
                        <a:t>2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saturation</a:t>
                      </a:r>
                      <a:r>
                        <a:rPr lang="it-IT" sz="1600" baseline="0" dirty="0" smtClean="0"/>
                        <a:t> (%)</a:t>
                      </a:r>
                      <a:endParaRPr lang="it-IT" sz="1600" baseline="-25000" dirty="0"/>
                    </a:p>
                  </a:txBody>
                  <a:tcPr marL="7200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99</a:t>
                      </a:r>
                      <a:endParaRPr lang="it-IT" sz="2000" dirty="0"/>
                    </a:p>
                  </a:txBody>
                  <a:tcPr marL="7200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solidFill>
                            <a:schemeClr val="tx1"/>
                          </a:solidFill>
                        </a:rPr>
                        <a:t>98</a:t>
                      </a:r>
                      <a:endParaRPr lang="it-IT" sz="200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Blood pressure (</a:t>
                      </a:r>
                      <a:r>
                        <a:rPr lang="it-IT" sz="1600" dirty="0" err="1" smtClean="0"/>
                        <a:t>mmHg</a:t>
                      </a:r>
                      <a:r>
                        <a:rPr lang="it-IT" sz="1600" dirty="0" smtClean="0"/>
                        <a:t>)</a:t>
                      </a:r>
                      <a:endParaRPr lang="it-IT" sz="1600" dirty="0"/>
                    </a:p>
                  </a:txBody>
                  <a:tcPr marL="7200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90/70</a:t>
                      </a:r>
                      <a:endParaRPr lang="it-IT" sz="2000" dirty="0"/>
                    </a:p>
                  </a:txBody>
                  <a:tcPr marL="7200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110/70</a:t>
                      </a:r>
                      <a:endParaRPr lang="it-IT" sz="2000" dirty="0"/>
                    </a:p>
                  </a:txBody>
                  <a:tcPr marL="7200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Peak</a:t>
                      </a:r>
                      <a:r>
                        <a:rPr lang="it-IT" sz="1600" dirty="0" smtClean="0"/>
                        <a:t> VO</a:t>
                      </a:r>
                      <a:r>
                        <a:rPr lang="it-IT" sz="1600" baseline="-25000" dirty="0" smtClean="0"/>
                        <a:t>2</a:t>
                      </a:r>
                      <a:r>
                        <a:rPr lang="it-IT" sz="1600" dirty="0" smtClean="0"/>
                        <a:t> (ml/Kg/</a:t>
                      </a:r>
                      <a:r>
                        <a:rPr lang="it-IT" sz="1600" dirty="0" err="1" smtClean="0"/>
                        <a:t>min</a:t>
                      </a:r>
                      <a:r>
                        <a:rPr lang="it-IT" sz="1600" dirty="0" smtClean="0"/>
                        <a:t>)</a:t>
                      </a:r>
                      <a:endParaRPr lang="it-IT" sz="1600" dirty="0"/>
                    </a:p>
                  </a:txBody>
                  <a:tcPr marL="7200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000" dirty="0"/>
                    </a:p>
                  </a:txBody>
                  <a:tcPr marL="7200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solidFill>
                            <a:srgbClr val="0070C0"/>
                          </a:solidFill>
                        </a:rPr>
                        <a:t>15.4</a:t>
                      </a:r>
                      <a:endParaRPr lang="it-IT" sz="2000" dirty="0">
                        <a:solidFill>
                          <a:srgbClr val="0070C0"/>
                        </a:solidFill>
                      </a:endParaRPr>
                    </a:p>
                  </a:txBody>
                  <a:tcPr marL="7200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Percent predicted (%) VO</a:t>
                      </a:r>
                      <a:r>
                        <a:rPr lang="it-IT" sz="1600" baseline="-25000" dirty="0" smtClean="0"/>
                        <a:t>2</a:t>
                      </a:r>
                      <a:endParaRPr lang="it-IT" sz="1600" baseline="-25000" dirty="0"/>
                    </a:p>
                  </a:txBody>
                  <a:tcPr marL="7200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000" dirty="0"/>
                    </a:p>
                  </a:txBody>
                  <a:tcPr marL="7200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solidFill>
                            <a:srgbClr val="0070C0"/>
                          </a:solidFill>
                        </a:rPr>
                        <a:t>45</a:t>
                      </a:r>
                      <a:endParaRPr lang="it-IT" sz="2000" dirty="0">
                        <a:solidFill>
                          <a:srgbClr val="0070C0"/>
                        </a:solidFill>
                      </a:endParaRPr>
                    </a:p>
                  </a:txBody>
                  <a:tcPr marL="7200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RER</a:t>
                      </a:r>
                      <a:endParaRPr lang="it-IT" sz="1600" dirty="0"/>
                    </a:p>
                  </a:txBody>
                  <a:tcPr marL="7200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000" dirty="0"/>
                    </a:p>
                  </a:txBody>
                  <a:tcPr marL="7200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solidFill>
                            <a:schemeClr val="accent1"/>
                          </a:solidFill>
                        </a:rPr>
                        <a:t>0.9</a:t>
                      </a:r>
                      <a:endParaRPr lang="it-IT" sz="2000" dirty="0">
                        <a:solidFill>
                          <a:schemeClr val="accent1"/>
                        </a:solidFill>
                      </a:endParaRPr>
                    </a:p>
                  </a:txBody>
                  <a:tcPr marL="7200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Ve/VCO</a:t>
                      </a:r>
                      <a:r>
                        <a:rPr lang="it-IT" sz="1600" baseline="-25000" dirty="0" smtClean="0"/>
                        <a:t>2</a:t>
                      </a:r>
                      <a:endParaRPr lang="it-IT" sz="1600" baseline="-25000" dirty="0"/>
                    </a:p>
                  </a:txBody>
                  <a:tcPr marL="7200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000" dirty="0"/>
                    </a:p>
                  </a:txBody>
                  <a:tcPr marL="7200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solidFill>
                            <a:srgbClr val="0070C0"/>
                          </a:solidFill>
                        </a:rPr>
                        <a:t>46</a:t>
                      </a:r>
                      <a:endParaRPr lang="it-IT" sz="2000" dirty="0">
                        <a:solidFill>
                          <a:srgbClr val="0070C0"/>
                        </a:solidFill>
                      </a:endParaRPr>
                    </a:p>
                  </a:txBody>
                  <a:tcPr marL="7200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VO</a:t>
                      </a:r>
                      <a:r>
                        <a:rPr lang="it-IT" sz="1600" baseline="-25000" dirty="0" smtClean="0"/>
                        <a:t>2</a:t>
                      </a:r>
                      <a:r>
                        <a:rPr lang="it-IT" sz="1600" baseline="0" dirty="0" smtClean="0"/>
                        <a:t> /</a:t>
                      </a:r>
                      <a:r>
                        <a:rPr lang="it-IT" sz="1600" baseline="0" dirty="0" err="1" smtClean="0"/>
                        <a:t>W</a:t>
                      </a:r>
                      <a:r>
                        <a:rPr lang="it-IT" sz="1600" baseline="0" dirty="0" smtClean="0"/>
                        <a:t> </a:t>
                      </a:r>
                      <a:endParaRPr lang="it-IT" sz="1600" baseline="-25000" dirty="0" smtClean="0"/>
                    </a:p>
                  </a:txBody>
                  <a:tcPr marL="7200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000" dirty="0"/>
                    </a:p>
                  </a:txBody>
                  <a:tcPr marL="7200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it-IT" sz="2000" dirty="0">
                        <a:solidFill>
                          <a:srgbClr val="0070C0"/>
                        </a:solidFill>
                      </a:endParaRPr>
                    </a:p>
                  </a:txBody>
                  <a:tcPr marL="7200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21136949"/>
              </p:ext>
            </p:extLst>
          </p:nvPr>
        </p:nvGraphicFramePr>
        <p:xfrm>
          <a:off x="1043608" y="1196752"/>
          <a:ext cx="4032448" cy="12961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6270"/>
                <a:gridCol w="1596178"/>
              </a:tblGrid>
              <a:tr h="324036"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Exercise</a:t>
                      </a:r>
                      <a:r>
                        <a:rPr lang="it-IT" sz="1600" dirty="0" smtClean="0"/>
                        <a:t> </a:t>
                      </a:r>
                      <a:r>
                        <a:rPr lang="it-IT" sz="1600" dirty="0" err="1" smtClean="0"/>
                        <a:t>protocol</a:t>
                      </a:r>
                      <a:endParaRPr lang="it-IT" sz="1600" dirty="0"/>
                    </a:p>
                  </a:txBody>
                  <a:tcPr marL="7200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Ramp, 10W/min</a:t>
                      </a:r>
                      <a:endParaRPr lang="it-IT" sz="1600" dirty="0"/>
                    </a:p>
                  </a:txBody>
                  <a:tcPr marL="7200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24036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Work</a:t>
                      </a:r>
                      <a:r>
                        <a:rPr lang="it-IT" sz="1600" baseline="0" dirty="0" smtClean="0"/>
                        <a:t> rate (watts)</a:t>
                      </a:r>
                      <a:endParaRPr lang="it-IT" sz="1600" dirty="0"/>
                    </a:p>
                  </a:txBody>
                  <a:tcPr marL="7200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37</a:t>
                      </a:r>
                      <a:endParaRPr lang="it-IT" sz="1600" dirty="0"/>
                    </a:p>
                  </a:txBody>
                  <a:tcPr marL="7200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24036"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Reason</a:t>
                      </a:r>
                      <a:r>
                        <a:rPr lang="it-IT" sz="1600" dirty="0" smtClean="0"/>
                        <a:t> for </a:t>
                      </a:r>
                      <a:r>
                        <a:rPr lang="it-IT" sz="1600" dirty="0" err="1" smtClean="0"/>
                        <a:t>stopping</a:t>
                      </a:r>
                      <a:endParaRPr lang="it-IT" sz="1600" dirty="0"/>
                    </a:p>
                  </a:txBody>
                  <a:tcPr marL="7200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 smtClean="0"/>
                        <a:t>dizziness</a:t>
                      </a:r>
                      <a:endParaRPr lang="it-IT" sz="1600" dirty="0"/>
                    </a:p>
                  </a:txBody>
                  <a:tcPr marL="7200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24036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ECG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changes</a:t>
                      </a:r>
                      <a:endParaRPr lang="it-IT" sz="1600" dirty="0"/>
                    </a:p>
                  </a:txBody>
                  <a:tcPr marL="7200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none</a:t>
                      </a:r>
                      <a:endParaRPr lang="it-IT" sz="1600" dirty="0"/>
                    </a:p>
                  </a:txBody>
                  <a:tcPr marL="7200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1065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06090"/>
          </a:xfrm>
        </p:spPr>
        <p:txBody>
          <a:bodyPr/>
          <a:lstStyle/>
          <a:p>
            <a:r>
              <a:rPr lang="it-IT" dirty="0" smtClean="0"/>
              <a:t>Cardiopulmonary Exercise Test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73427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 </a:t>
            </a:r>
          </a:p>
          <a:p>
            <a:pPr marL="0" indent="0">
              <a:buNone/>
            </a:pPr>
            <a:r>
              <a:rPr lang="it-IT" i="1" dirty="0" err="1" smtClean="0"/>
              <a:t>Conclusion</a:t>
            </a:r>
            <a:r>
              <a:rPr lang="it-IT" i="1" dirty="0" smtClean="0"/>
              <a:t>:</a:t>
            </a:r>
          </a:p>
          <a:p>
            <a:pPr marL="0" indent="0">
              <a:buNone/>
            </a:pPr>
            <a:endParaRPr lang="it-IT" i="1" dirty="0" smtClean="0"/>
          </a:p>
          <a:p>
            <a:pPr marL="0" indent="0">
              <a:buNone/>
            </a:pPr>
            <a:r>
              <a:rPr lang="it-IT" b="1" dirty="0" smtClean="0"/>
              <a:t>severe reduction </a:t>
            </a:r>
            <a:r>
              <a:rPr lang="it-IT" dirty="0" smtClean="0"/>
              <a:t>of exercise capacity due to </a:t>
            </a:r>
            <a:r>
              <a:rPr lang="it-IT" dirty="0" err="1" smtClean="0"/>
              <a:t>cardiovascular</a:t>
            </a:r>
            <a:r>
              <a:rPr lang="it-IT" dirty="0" smtClean="0"/>
              <a:t>, </a:t>
            </a:r>
            <a:r>
              <a:rPr lang="it-IT" dirty="0" err="1" smtClean="0"/>
              <a:t>respiratory</a:t>
            </a:r>
            <a:r>
              <a:rPr lang="it-IT" dirty="0" smtClean="0"/>
              <a:t> </a:t>
            </a:r>
            <a:r>
              <a:rPr lang="it-IT" dirty="0" err="1" smtClean="0"/>
              <a:t>impairment</a:t>
            </a:r>
            <a:r>
              <a:rPr lang="it-IT" dirty="0" smtClean="0"/>
              <a:t> and </a:t>
            </a:r>
            <a:r>
              <a:rPr lang="it-IT" dirty="0" err="1" smtClean="0"/>
              <a:t>physical</a:t>
            </a:r>
            <a:r>
              <a:rPr lang="it-IT" dirty="0" smtClean="0"/>
              <a:t> </a:t>
            </a:r>
            <a:r>
              <a:rPr lang="it-IT" dirty="0" err="1" smtClean="0"/>
              <a:t>deconditioning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61468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06090"/>
          </a:xfrm>
        </p:spPr>
        <p:txBody>
          <a:bodyPr/>
          <a:lstStyle/>
          <a:p>
            <a:r>
              <a:rPr lang="it-IT" dirty="0" err="1" smtClean="0"/>
              <a:t>Echocardiogram</a:t>
            </a:r>
            <a:r>
              <a:rPr lang="it-IT" dirty="0" smtClean="0"/>
              <a:t>: </a:t>
            </a:r>
            <a:r>
              <a:rPr lang="it-IT" dirty="0" err="1" smtClean="0"/>
              <a:t>findings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595933"/>
            <a:ext cx="8219256" cy="4713387"/>
          </a:xfrm>
        </p:spPr>
        <p:txBody>
          <a:bodyPr>
            <a:normAutofit/>
          </a:bodyPr>
          <a:lstStyle/>
          <a:p>
            <a:r>
              <a:rPr lang="it-IT" sz="2800" dirty="0" err="1" smtClean="0"/>
              <a:t>Dilated</a:t>
            </a:r>
            <a:r>
              <a:rPr lang="it-IT" sz="2800" dirty="0" smtClean="0"/>
              <a:t> RA and IVC with </a:t>
            </a:r>
            <a:r>
              <a:rPr lang="it-IT" sz="2800" dirty="0" err="1" smtClean="0"/>
              <a:t>poor</a:t>
            </a:r>
            <a:r>
              <a:rPr lang="it-IT" sz="2800" dirty="0" smtClean="0"/>
              <a:t> </a:t>
            </a:r>
            <a:r>
              <a:rPr lang="it-IT" sz="2800" dirty="0" err="1" smtClean="0"/>
              <a:t>respiratory</a:t>
            </a:r>
            <a:r>
              <a:rPr lang="it-IT" sz="2800" dirty="0" smtClean="0"/>
              <a:t> </a:t>
            </a:r>
            <a:r>
              <a:rPr lang="it-IT" sz="2800" dirty="0" err="1" smtClean="0"/>
              <a:t>collapse</a:t>
            </a:r>
            <a:r>
              <a:rPr lang="it-IT" sz="2800" dirty="0" smtClean="0"/>
              <a:t>.</a:t>
            </a:r>
          </a:p>
          <a:p>
            <a:r>
              <a:rPr lang="it-IT" sz="2800" dirty="0" err="1" smtClean="0"/>
              <a:t>Well</a:t>
            </a:r>
            <a:r>
              <a:rPr lang="it-IT" sz="2800" dirty="0" smtClean="0"/>
              <a:t> </a:t>
            </a:r>
            <a:r>
              <a:rPr lang="it-IT" sz="2800" dirty="0" err="1" smtClean="0"/>
              <a:t>functioning</a:t>
            </a:r>
            <a:r>
              <a:rPr lang="it-IT" sz="2800" dirty="0" smtClean="0"/>
              <a:t> </a:t>
            </a:r>
            <a:r>
              <a:rPr lang="it-IT" sz="2800" dirty="0" err="1" smtClean="0"/>
              <a:t>bioprosthesis</a:t>
            </a:r>
            <a:r>
              <a:rPr lang="it-IT" sz="2800" dirty="0" smtClean="0"/>
              <a:t> in </a:t>
            </a:r>
            <a:r>
              <a:rPr lang="it-IT" sz="2800" dirty="0" err="1" smtClean="0"/>
              <a:t>tricuspid</a:t>
            </a:r>
            <a:r>
              <a:rPr lang="it-IT" sz="2800" dirty="0" smtClean="0"/>
              <a:t> valve position.</a:t>
            </a:r>
          </a:p>
          <a:p>
            <a:r>
              <a:rPr lang="it-IT" sz="2800" dirty="0" smtClean="0"/>
              <a:t>“Bipartite” RV with small </a:t>
            </a:r>
            <a:r>
              <a:rPr lang="it-IT" sz="2800" dirty="0" err="1" smtClean="0"/>
              <a:t>apical</a:t>
            </a:r>
            <a:r>
              <a:rPr lang="it-IT" sz="2800" dirty="0" smtClean="0"/>
              <a:t> </a:t>
            </a:r>
            <a:r>
              <a:rPr lang="it-IT" sz="2800" dirty="0" err="1" smtClean="0"/>
              <a:t>portion</a:t>
            </a:r>
            <a:r>
              <a:rPr lang="it-IT" sz="2800" dirty="0"/>
              <a:t> </a:t>
            </a:r>
            <a:r>
              <a:rPr lang="it-IT" sz="2800" dirty="0" smtClean="0"/>
              <a:t>and </a:t>
            </a:r>
            <a:r>
              <a:rPr lang="it-IT" sz="2800" dirty="0" err="1" smtClean="0"/>
              <a:t>dilated</a:t>
            </a:r>
            <a:r>
              <a:rPr lang="it-IT" sz="2800" dirty="0" smtClean="0"/>
              <a:t> RVOT; </a:t>
            </a:r>
            <a:r>
              <a:rPr lang="it-IT" sz="2800" dirty="0" err="1" smtClean="0"/>
              <a:t>mildly</a:t>
            </a:r>
            <a:r>
              <a:rPr lang="it-IT" sz="2800" dirty="0" smtClean="0"/>
              <a:t> </a:t>
            </a:r>
            <a:r>
              <a:rPr lang="it-IT" sz="2800" dirty="0" err="1" smtClean="0"/>
              <a:t>reduced</a:t>
            </a:r>
            <a:r>
              <a:rPr lang="it-IT" sz="2800" dirty="0" smtClean="0"/>
              <a:t> </a:t>
            </a:r>
            <a:r>
              <a:rPr lang="it-IT" sz="2800" dirty="0" err="1" smtClean="0"/>
              <a:t>systolic</a:t>
            </a:r>
            <a:r>
              <a:rPr lang="it-IT" sz="2800" dirty="0" smtClean="0"/>
              <a:t> </a:t>
            </a:r>
            <a:r>
              <a:rPr lang="it-IT" sz="2800" dirty="0" err="1" smtClean="0"/>
              <a:t>function</a:t>
            </a:r>
            <a:r>
              <a:rPr lang="it-IT" sz="2800" dirty="0" smtClean="0"/>
              <a:t>.</a:t>
            </a:r>
          </a:p>
          <a:p>
            <a:r>
              <a:rPr lang="it-IT" sz="2800" dirty="0" err="1" smtClean="0"/>
              <a:t>Normally</a:t>
            </a:r>
            <a:r>
              <a:rPr lang="it-IT" sz="2800" dirty="0" smtClean="0"/>
              <a:t> </a:t>
            </a:r>
            <a:r>
              <a:rPr lang="it-IT" sz="2800" dirty="0" err="1" smtClean="0"/>
              <a:t>sized</a:t>
            </a:r>
            <a:r>
              <a:rPr lang="it-IT" sz="2800" dirty="0" smtClean="0"/>
              <a:t> LV with </a:t>
            </a:r>
            <a:r>
              <a:rPr lang="it-IT" sz="2800" dirty="0" err="1" smtClean="0"/>
              <a:t>normal</a:t>
            </a:r>
            <a:r>
              <a:rPr lang="it-IT" sz="2800" dirty="0" smtClean="0"/>
              <a:t> </a:t>
            </a:r>
            <a:r>
              <a:rPr lang="it-IT" sz="2800" dirty="0" err="1" smtClean="0"/>
              <a:t>systolic</a:t>
            </a:r>
            <a:r>
              <a:rPr lang="it-IT" sz="2800" dirty="0" smtClean="0"/>
              <a:t> and </a:t>
            </a:r>
            <a:r>
              <a:rPr lang="it-IT" sz="2800" dirty="0" err="1" smtClean="0"/>
              <a:t>diastolic</a:t>
            </a:r>
            <a:r>
              <a:rPr lang="it-IT" sz="2800" dirty="0" smtClean="0"/>
              <a:t> </a:t>
            </a:r>
            <a:r>
              <a:rPr lang="it-IT" sz="2800" dirty="0" err="1" smtClean="0"/>
              <a:t>function</a:t>
            </a:r>
            <a:r>
              <a:rPr lang="it-IT" sz="2800" dirty="0" smtClean="0"/>
              <a:t>.</a:t>
            </a:r>
          </a:p>
          <a:p>
            <a:r>
              <a:rPr lang="it-IT" sz="2800" dirty="0" err="1" smtClean="0"/>
              <a:t>Normal</a:t>
            </a:r>
            <a:r>
              <a:rPr lang="it-IT" sz="2800" dirty="0" smtClean="0"/>
              <a:t> </a:t>
            </a:r>
            <a:r>
              <a:rPr lang="it-IT" sz="2800" dirty="0" err="1" smtClean="0"/>
              <a:t>aestimated</a:t>
            </a:r>
            <a:r>
              <a:rPr lang="it-IT" sz="2800" dirty="0" smtClean="0"/>
              <a:t> PA pressure. </a:t>
            </a:r>
            <a:endParaRPr lang="it-IT" dirty="0" smtClean="0"/>
          </a:p>
          <a:p>
            <a:endParaRPr lang="it-IT" sz="2200" dirty="0"/>
          </a:p>
        </p:txBody>
      </p:sp>
    </p:spTree>
    <p:extLst>
      <p:ext uri="{BB962C8B-B14F-4D97-AF65-F5344CB8AC3E}">
        <p14:creationId xmlns="" xmlns:p14="http://schemas.microsoft.com/office/powerpoint/2010/main" val="157069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06090"/>
          </a:xfrm>
        </p:spPr>
        <p:txBody>
          <a:bodyPr/>
          <a:lstStyle/>
          <a:p>
            <a:r>
              <a:rPr lang="it-IT" dirty="0" err="1" smtClean="0"/>
              <a:t>Echocardiogram</a:t>
            </a:r>
            <a:endParaRPr lang="it-IT" dirty="0"/>
          </a:p>
        </p:txBody>
      </p:sp>
      <p:pic>
        <p:nvPicPr>
          <p:cNvPr id="5" name="FA20131112102921590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1124744"/>
            <a:ext cx="6528725" cy="48965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080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06090"/>
          </a:xfrm>
        </p:spPr>
        <p:txBody>
          <a:bodyPr/>
          <a:lstStyle/>
          <a:p>
            <a:r>
              <a:rPr lang="it-IT" dirty="0" err="1" smtClean="0"/>
              <a:t>Echocardiogram</a:t>
            </a:r>
            <a:endParaRPr lang="it-IT" dirty="0"/>
          </a:p>
        </p:txBody>
      </p:sp>
      <p:pic>
        <p:nvPicPr>
          <p:cNvPr id="5" name="FA20131112103500412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403648" y="1124744"/>
            <a:ext cx="6524789" cy="48935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080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FIORILLOANNARITA20131112103555835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523" b="20523"/>
          <a:stretch>
            <a:fillRect/>
          </a:stretch>
        </p:blipFill>
        <p:spPr>
          <a:xfrm>
            <a:off x="395536" y="4164216"/>
            <a:ext cx="5400600" cy="2005331"/>
          </a:xfrm>
        </p:spPr>
      </p:pic>
      <p:pic>
        <p:nvPicPr>
          <p:cNvPr id="6" name="FA20131112103537060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059832" y="332656"/>
            <a:ext cx="4962128" cy="37215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080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06090"/>
          </a:xfrm>
        </p:spPr>
        <p:txBody>
          <a:bodyPr/>
          <a:lstStyle/>
          <a:p>
            <a:r>
              <a:rPr lang="it-IT" dirty="0" err="1" smtClean="0"/>
              <a:t>Echocardiogram</a:t>
            </a:r>
            <a:endParaRPr lang="it-IT" dirty="0"/>
          </a:p>
        </p:txBody>
      </p:sp>
      <p:pic>
        <p:nvPicPr>
          <p:cNvPr id="5" name="Segnaposto contenuto 4" descr="FIORILLOANNARITA2013111210205928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523" b="20523"/>
          <a:stretch>
            <a:fillRect/>
          </a:stretch>
        </p:blipFill>
        <p:spPr>
          <a:xfrm>
            <a:off x="519401" y="1201383"/>
            <a:ext cx="5132719" cy="2515649"/>
          </a:xfrm>
        </p:spPr>
      </p:pic>
      <p:pic>
        <p:nvPicPr>
          <p:cNvPr id="4" name="Segnaposto contenuto 2" descr="FIORILLOANNARITA2013111210404666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523" b="20523"/>
          <a:stretch>
            <a:fillRect/>
          </a:stretch>
        </p:blipFill>
        <p:spPr>
          <a:xfrm>
            <a:off x="3563888" y="3717032"/>
            <a:ext cx="5112567" cy="259228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796136" y="119675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Inferior</a:t>
            </a:r>
            <a:r>
              <a:rPr lang="it-IT" dirty="0" smtClean="0"/>
              <a:t> Vena Cava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475656" y="587727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Superior</a:t>
            </a:r>
            <a:r>
              <a:rPr lang="it-IT" dirty="0" smtClean="0"/>
              <a:t> Vena Cava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28464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06090"/>
          </a:xfrm>
        </p:spPr>
        <p:txBody>
          <a:bodyPr/>
          <a:lstStyle/>
          <a:p>
            <a:r>
              <a:rPr lang="it-IT" dirty="0" err="1" smtClean="0"/>
              <a:t>Cardiac</a:t>
            </a:r>
            <a:r>
              <a:rPr lang="it-IT" dirty="0" smtClean="0"/>
              <a:t> MR: </a:t>
            </a:r>
            <a:r>
              <a:rPr lang="it-IT" dirty="0" err="1" smtClean="0"/>
              <a:t>findings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467544" y="1523925"/>
            <a:ext cx="8219256" cy="4785395"/>
          </a:xfrm>
        </p:spPr>
        <p:txBody>
          <a:bodyPr>
            <a:normAutofit/>
          </a:bodyPr>
          <a:lstStyle/>
          <a:p>
            <a:r>
              <a:rPr lang="it-IT" sz="3000" dirty="0" err="1" smtClean="0"/>
              <a:t>Dilated</a:t>
            </a:r>
            <a:r>
              <a:rPr lang="it-IT" sz="3000" dirty="0" smtClean="0"/>
              <a:t> RA, 29 cm</a:t>
            </a:r>
            <a:r>
              <a:rPr lang="it-IT" sz="3000" baseline="30000" dirty="0" smtClean="0"/>
              <a:t>2 </a:t>
            </a:r>
            <a:r>
              <a:rPr lang="it-IT" sz="3000" dirty="0" smtClean="0"/>
              <a:t>area.</a:t>
            </a:r>
          </a:p>
          <a:p>
            <a:r>
              <a:rPr lang="it-IT" sz="3000" dirty="0" err="1" smtClean="0"/>
              <a:t>Trivial</a:t>
            </a:r>
            <a:r>
              <a:rPr lang="it-IT" sz="3000" dirty="0" smtClean="0"/>
              <a:t> </a:t>
            </a:r>
            <a:r>
              <a:rPr lang="it-IT" sz="3000" dirty="0" err="1" smtClean="0"/>
              <a:t>bioprostesis</a:t>
            </a:r>
            <a:r>
              <a:rPr lang="it-IT" sz="3000" dirty="0" smtClean="0"/>
              <a:t> </a:t>
            </a:r>
            <a:r>
              <a:rPr lang="it-IT" sz="3000" dirty="0" err="1" smtClean="0"/>
              <a:t>regurgitation</a:t>
            </a:r>
            <a:r>
              <a:rPr lang="it-IT" sz="3000" dirty="0" smtClean="0"/>
              <a:t>. </a:t>
            </a:r>
          </a:p>
          <a:p>
            <a:r>
              <a:rPr lang="it-IT" sz="3000" dirty="0" smtClean="0"/>
              <a:t>RV: EDVI 32 ml/m</a:t>
            </a:r>
            <a:r>
              <a:rPr lang="it-IT" sz="3000" baseline="30000" dirty="0" smtClean="0"/>
              <a:t>2</a:t>
            </a:r>
            <a:r>
              <a:rPr lang="it-IT" sz="3000" dirty="0" smtClean="0"/>
              <a:t> , ESVI 17ml/m</a:t>
            </a:r>
            <a:r>
              <a:rPr lang="it-IT" sz="3000" baseline="30000" dirty="0" smtClean="0"/>
              <a:t>2</a:t>
            </a:r>
            <a:r>
              <a:rPr lang="it-IT" sz="3000" dirty="0" smtClean="0"/>
              <a:t> , SV 24 ml, EF 48%</a:t>
            </a:r>
          </a:p>
          <a:p>
            <a:r>
              <a:rPr lang="it-IT" sz="3000" dirty="0" smtClean="0"/>
              <a:t>LV: </a:t>
            </a:r>
            <a:r>
              <a:rPr lang="it-IT" sz="3000" dirty="0"/>
              <a:t>EDVI </a:t>
            </a:r>
            <a:r>
              <a:rPr lang="it-IT" sz="3000" dirty="0" smtClean="0"/>
              <a:t>39 </a:t>
            </a:r>
            <a:r>
              <a:rPr lang="it-IT" sz="3000" dirty="0"/>
              <a:t>ml/m</a:t>
            </a:r>
            <a:r>
              <a:rPr lang="it-IT" sz="3000" baseline="30000" dirty="0"/>
              <a:t>2</a:t>
            </a:r>
            <a:r>
              <a:rPr lang="it-IT" sz="3000" dirty="0"/>
              <a:t> , ESVI 17ml/m</a:t>
            </a:r>
            <a:r>
              <a:rPr lang="it-IT" sz="3000" baseline="30000" dirty="0"/>
              <a:t>2</a:t>
            </a:r>
            <a:r>
              <a:rPr lang="it-IT" sz="3000" dirty="0"/>
              <a:t> , SV </a:t>
            </a:r>
            <a:r>
              <a:rPr lang="it-IT" sz="3000" dirty="0" smtClean="0"/>
              <a:t>35 </a:t>
            </a:r>
            <a:r>
              <a:rPr lang="it-IT" sz="3000" dirty="0"/>
              <a:t>ml, </a:t>
            </a:r>
            <a:r>
              <a:rPr lang="it-IT" sz="3000" dirty="0" smtClean="0"/>
              <a:t>EF 57%</a:t>
            </a:r>
          </a:p>
          <a:p>
            <a:r>
              <a:rPr lang="it-IT" sz="3000" dirty="0" smtClean="0"/>
              <a:t>“</a:t>
            </a:r>
            <a:r>
              <a:rPr lang="it-IT" sz="3000" dirty="0" err="1" smtClean="0"/>
              <a:t>Hypoplastic</a:t>
            </a:r>
            <a:r>
              <a:rPr lang="it-IT" sz="3000" dirty="0" smtClean="0"/>
              <a:t>” RV </a:t>
            </a:r>
            <a:r>
              <a:rPr lang="it-IT" sz="3000" dirty="0" err="1" smtClean="0"/>
              <a:t>apical</a:t>
            </a:r>
            <a:r>
              <a:rPr lang="it-IT" sz="3000" dirty="0" smtClean="0"/>
              <a:t> </a:t>
            </a:r>
            <a:r>
              <a:rPr lang="it-IT" sz="3000" dirty="0" err="1" smtClean="0"/>
              <a:t>portion</a:t>
            </a:r>
            <a:r>
              <a:rPr lang="it-IT" sz="3000" dirty="0" smtClean="0"/>
              <a:t>. </a:t>
            </a:r>
            <a:r>
              <a:rPr lang="it-IT" sz="3000" dirty="0" err="1" smtClean="0"/>
              <a:t>Dilated</a:t>
            </a:r>
            <a:r>
              <a:rPr lang="it-IT" sz="3000" dirty="0" smtClean="0"/>
              <a:t> RVOT.  </a:t>
            </a:r>
          </a:p>
          <a:p>
            <a:r>
              <a:rPr lang="it-IT" sz="3000" dirty="0" smtClean="0"/>
              <a:t>No </a:t>
            </a:r>
            <a:r>
              <a:rPr lang="it-IT" sz="3000" dirty="0" err="1" smtClean="0"/>
              <a:t>intracardiac</a:t>
            </a:r>
            <a:r>
              <a:rPr lang="it-IT" sz="3000" dirty="0" smtClean="0"/>
              <a:t> shunt.</a:t>
            </a:r>
            <a:endParaRPr lang="it-IT" sz="3000" dirty="0"/>
          </a:p>
          <a:p>
            <a:endParaRPr lang="it-IT" sz="2800" dirty="0"/>
          </a:p>
        </p:txBody>
      </p:sp>
    </p:spTree>
    <p:extLst>
      <p:ext uri="{BB962C8B-B14F-4D97-AF65-F5344CB8AC3E}">
        <p14:creationId xmlns="" xmlns:p14="http://schemas.microsoft.com/office/powerpoint/2010/main" val="374478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06090"/>
          </a:xfrm>
        </p:spPr>
        <p:txBody>
          <a:bodyPr/>
          <a:lstStyle/>
          <a:p>
            <a:r>
              <a:rPr lang="it-IT" dirty="0" err="1" smtClean="0"/>
              <a:t>Cardiac</a:t>
            </a:r>
            <a:r>
              <a:rPr lang="it-IT" dirty="0" smtClean="0"/>
              <a:t> MR</a:t>
            </a:r>
            <a:endParaRPr lang="it-IT" dirty="0"/>
          </a:p>
        </p:txBody>
      </p:sp>
      <p:pic>
        <p:nvPicPr>
          <p:cNvPr id="6" name="QuattroCamere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893114" y="1314400"/>
            <a:ext cx="4983142" cy="48509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080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06090"/>
          </a:xfrm>
        </p:spPr>
        <p:txBody>
          <a:bodyPr/>
          <a:lstStyle/>
          <a:p>
            <a:r>
              <a:rPr lang="it-IT" dirty="0" err="1" smtClean="0"/>
              <a:t>Cardiac</a:t>
            </a:r>
            <a:r>
              <a:rPr lang="it-IT" dirty="0" smtClean="0"/>
              <a:t> MR</a:t>
            </a:r>
            <a:endParaRPr lang="it-IT" dirty="0"/>
          </a:p>
        </p:txBody>
      </p:sp>
      <p:pic>
        <p:nvPicPr>
          <p:cNvPr id="5" name="AsseCorto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195736" y="1340768"/>
            <a:ext cx="4896544" cy="48965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080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968552"/>
          </a:xfrm>
        </p:spPr>
        <p:txBody>
          <a:bodyPr>
            <a:noAutofit/>
          </a:bodyPr>
          <a:lstStyle/>
          <a:p>
            <a:pPr>
              <a:buNone/>
            </a:pPr>
            <a:endParaRPr lang="it-IT" sz="2000" dirty="0" smtClean="0"/>
          </a:p>
          <a:p>
            <a:pPr>
              <a:buNone/>
            </a:pPr>
            <a:r>
              <a:rPr lang="it-IT" sz="2200" dirty="0" smtClean="0"/>
              <a:t>A.F., </a:t>
            </a:r>
            <a:r>
              <a:rPr lang="it-IT" sz="2200" dirty="0" err="1" smtClean="0"/>
              <a:t>female</a:t>
            </a:r>
            <a:r>
              <a:rPr lang="it-IT" sz="2200" dirty="0" smtClean="0"/>
              <a:t>, 28 </a:t>
            </a:r>
            <a:r>
              <a:rPr lang="it-IT" sz="2200" dirty="0" err="1" smtClean="0"/>
              <a:t>yrs</a:t>
            </a:r>
            <a:r>
              <a:rPr lang="it-IT" sz="2200" dirty="0" smtClean="0"/>
              <a:t>.</a:t>
            </a:r>
          </a:p>
          <a:p>
            <a:pPr>
              <a:buNone/>
            </a:pPr>
            <a:endParaRPr lang="it-IT" sz="2200" dirty="0" smtClean="0"/>
          </a:p>
          <a:p>
            <a:pPr>
              <a:buNone/>
            </a:pPr>
            <a:r>
              <a:rPr lang="it-IT" sz="2200" dirty="0" smtClean="0"/>
              <a:t>HISTORY</a:t>
            </a:r>
          </a:p>
          <a:p>
            <a:pPr>
              <a:buNone/>
            </a:pPr>
            <a:r>
              <a:rPr lang="it-IT" sz="2200" dirty="0" err="1" smtClean="0"/>
              <a:t>Postnatal</a:t>
            </a:r>
            <a:r>
              <a:rPr lang="it-IT" sz="2200" dirty="0" smtClean="0"/>
              <a:t> </a:t>
            </a:r>
            <a:r>
              <a:rPr lang="it-IT" sz="2200" dirty="0" err="1" smtClean="0"/>
              <a:t>diagnosis</a:t>
            </a:r>
            <a:r>
              <a:rPr lang="it-IT" sz="2200" dirty="0" smtClean="0"/>
              <a:t>:  </a:t>
            </a:r>
            <a:r>
              <a:rPr lang="it-IT" sz="2200" b="1" dirty="0" err="1" smtClean="0"/>
              <a:t>perimembranous</a:t>
            </a:r>
            <a:r>
              <a:rPr lang="it-IT" sz="2200" b="1" dirty="0" smtClean="0"/>
              <a:t>, </a:t>
            </a:r>
            <a:r>
              <a:rPr lang="it-IT" sz="2200" b="1" dirty="0" err="1" smtClean="0"/>
              <a:t>restrictive</a:t>
            </a:r>
            <a:r>
              <a:rPr lang="it-IT" sz="2200" b="1" dirty="0" smtClean="0"/>
              <a:t> VSD.                          </a:t>
            </a:r>
          </a:p>
          <a:p>
            <a:pPr>
              <a:buNone/>
            </a:pPr>
            <a:endParaRPr lang="it-IT" sz="2200" dirty="0" smtClean="0"/>
          </a:p>
          <a:p>
            <a:pPr>
              <a:buFont typeface="Wingdings" pitchFamily="2" charset="2"/>
              <a:buChar char="§"/>
            </a:pPr>
            <a:r>
              <a:rPr lang="it-IT" sz="2200" dirty="0" err="1" smtClean="0"/>
              <a:t>Followed</a:t>
            </a:r>
            <a:r>
              <a:rPr lang="it-IT" sz="2200" dirty="0" smtClean="0"/>
              <a:t> up in </a:t>
            </a:r>
            <a:r>
              <a:rPr lang="it-IT" sz="2200" dirty="0" err="1" smtClean="0"/>
              <a:t>another</a:t>
            </a:r>
            <a:r>
              <a:rPr lang="it-IT" sz="2200" dirty="0" smtClean="0"/>
              <a:t> Centre.</a:t>
            </a:r>
          </a:p>
          <a:p>
            <a:pPr>
              <a:buFont typeface="Wingdings" pitchFamily="2" charset="2"/>
              <a:buChar char="§"/>
            </a:pPr>
            <a:endParaRPr lang="it-IT" sz="2200" dirty="0" smtClean="0"/>
          </a:p>
          <a:p>
            <a:pPr>
              <a:buFont typeface="Wingdings" pitchFamily="2" charset="2"/>
              <a:buChar char="§"/>
            </a:pPr>
            <a:r>
              <a:rPr lang="it-IT" sz="2200" dirty="0" smtClean="0"/>
              <a:t>9 </a:t>
            </a:r>
            <a:r>
              <a:rPr lang="it-IT" sz="2200" dirty="0" err="1" smtClean="0"/>
              <a:t>yrs</a:t>
            </a:r>
            <a:r>
              <a:rPr lang="it-IT" sz="2200" dirty="0" smtClean="0"/>
              <a:t> (1994): </a:t>
            </a:r>
            <a:r>
              <a:rPr lang="it-IT" sz="2200" dirty="0" err="1" smtClean="0"/>
              <a:t>surgery</a:t>
            </a:r>
            <a:endParaRPr lang="it-IT" sz="2200" dirty="0" smtClean="0"/>
          </a:p>
          <a:p>
            <a:pPr marL="0" indent="0">
              <a:buNone/>
            </a:pPr>
            <a:r>
              <a:rPr lang="it-IT" sz="2200" dirty="0"/>
              <a:t> </a:t>
            </a:r>
            <a:r>
              <a:rPr lang="it-IT" sz="2200" dirty="0" smtClean="0"/>
              <a:t>     VSD </a:t>
            </a:r>
            <a:r>
              <a:rPr lang="it-IT" sz="2200" dirty="0" err="1" smtClean="0"/>
              <a:t>closure</a:t>
            </a:r>
            <a:r>
              <a:rPr lang="it-IT" sz="2200" dirty="0" smtClean="0"/>
              <a:t> with patch.</a:t>
            </a:r>
          </a:p>
          <a:p>
            <a:pPr marL="0" indent="0">
              <a:buNone/>
            </a:pPr>
            <a:r>
              <a:rPr lang="it-IT" sz="2200" dirty="0" smtClean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it-IT" sz="2200" dirty="0" smtClean="0"/>
              <a:t>12 </a:t>
            </a:r>
            <a:r>
              <a:rPr lang="it-IT" sz="2200" dirty="0" err="1" smtClean="0"/>
              <a:t>yrs</a:t>
            </a:r>
            <a:r>
              <a:rPr lang="it-IT" sz="2200" dirty="0" smtClean="0"/>
              <a:t> (1997): </a:t>
            </a:r>
            <a:r>
              <a:rPr lang="it-IT" sz="2200" dirty="0" err="1" smtClean="0"/>
              <a:t>echocardiogram</a:t>
            </a:r>
            <a:r>
              <a:rPr lang="it-IT" sz="2200" dirty="0" smtClean="0"/>
              <a:t> </a:t>
            </a:r>
            <a:r>
              <a:rPr lang="it-IT" sz="2200" dirty="0" err="1" smtClean="0"/>
              <a:t>showed</a:t>
            </a:r>
            <a:r>
              <a:rPr lang="it-IT" sz="2200" dirty="0" smtClean="0"/>
              <a:t> severe </a:t>
            </a:r>
            <a:r>
              <a:rPr lang="it-IT" sz="2200" dirty="0" err="1" smtClean="0"/>
              <a:t>tricuspid</a:t>
            </a:r>
            <a:r>
              <a:rPr lang="it-IT" sz="2200" dirty="0" smtClean="0"/>
              <a:t> valve </a:t>
            </a:r>
            <a:r>
              <a:rPr lang="it-IT" sz="2200" dirty="0" err="1" smtClean="0"/>
              <a:t>regurgitation</a:t>
            </a:r>
            <a:r>
              <a:rPr lang="it-IT" sz="2200" dirty="0" smtClean="0"/>
              <a:t>, no </a:t>
            </a:r>
            <a:r>
              <a:rPr lang="it-IT" sz="2200" dirty="0" err="1" smtClean="0"/>
              <a:t>residual</a:t>
            </a:r>
            <a:r>
              <a:rPr lang="it-IT" sz="2200" dirty="0" smtClean="0"/>
              <a:t> VSD.</a:t>
            </a:r>
          </a:p>
          <a:p>
            <a:pPr>
              <a:buFont typeface="Wingdings" pitchFamily="2" charset="2"/>
              <a:buChar char="§"/>
            </a:pPr>
            <a:endParaRPr lang="it-IT" sz="2200" dirty="0" smtClean="0"/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r>
              <a:rPr lang="it-IT" sz="2000" dirty="0"/>
              <a:t> </a:t>
            </a:r>
            <a:r>
              <a:rPr lang="it-IT" sz="2000" dirty="0" smtClean="0"/>
              <a:t>   </a:t>
            </a:r>
            <a:endParaRPr lang="it-IT" sz="20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06090"/>
          </a:xfrm>
        </p:spPr>
        <p:txBody>
          <a:bodyPr/>
          <a:lstStyle/>
          <a:p>
            <a:r>
              <a:rPr lang="it-IT" dirty="0" err="1" smtClean="0"/>
              <a:t>Cardiac</a:t>
            </a:r>
            <a:r>
              <a:rPr lang="it-IT" dirty="0" smtClean="0"/>
              <a:t> MR</a:t>
            </a:r>
            <a:endParaRPr lang="it-IT" dirty="0"/>
          </a:p>
        </p:txBody>
      </p:sp>
      <p:pic>
        <p:nvPicPr>
          <p:cNvPr id="6" name="Efflusso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123728" y="1124744"/>
            <a:ext cx="5138936" cy="51389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080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06090"/>
          </a:xfrm>
        </p:spPr>
        <p:txBody>
          <a:bodyPr/>
          <a:lstStyle/>
          <a:p>
            <a:r>
              <a:rPr lang="it-IT" dirty="0" err="1" smtClean="0"/>
              <a:t>Cardiac</a:t>
            </a:r>
            <a:r>
              <a:rPr lang="it-IT" dirty="0" smtClean="0"/>
              <a:t> MR</a:t>
            </a:r>
            <a:endParaRPr lang="it-IT" dirty="0"/>
          </a:p>
        </p:txBody>
      </p:sp>
      <p:pic>
        <p:nvPicPr>
          <p:cNvPr id="10" name="MezzoContrasto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054672" y="1055688"/>
            <a:ext cx="5181624" cy="51816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080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06090"/>
          </a:xfrm>
        </p:spPr>
        <p:txBody>
          <a:bodyPr/>
          <a:lstStyle/>
          <a:p>
            <a:r>
              <a:rPr lang="it-IT" dirty="0" err="1" smtClean="0"/>
              <a:t>Cardiac</a:t>
            </a:r>
            <a:r>
              <a:rPr lang="it-IT" dirty="0" smtClean="0"/>
              <a:t> MR</a:t>
            </a:r>
            <a:endParaRPr lang="it-IT" dirty="0"/>
          </a:p>
        </p:txBody>
      </p:sp>
      <p:pic>
        <p:nvPicPr>
          <p:cNvPr id="5" name="VentricoloSinistro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051720" y="1124744"/>
            <a:ext cx="5112568" cy="51125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080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06090"/>
          </a:xfrm>
        </p:spPr>
        <p:txBody>
          <a:bodyPr/>
          <a:lstStyle/>
          <a:p>
            <a:r>
              <a:rPr lang="it-IT" dirty="0" err="1" smtClean="0"/>
              <a:t>Cardiac</a:t>
            </a:r>
            <a:r>
              <a:rPr lang="it-IT" dirty="0" smtClean="0"/>
              <a:t> MR</a:t>
            </a:r>
            <a:endParaRPr lang="it-IT" dirty="0"/>
          </a:p>
        </p:txBody>
      </p:sp>
      <p:pic>
        <p:nvPicPr>
          <p:cNvPr id="5" name="Segnaposto contenuto 4" descr="3DVentricoloDestr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4581" y="1700213"/>
            <a:ext cx="4425950" cy="4425950"/>
          </a:xfrm>
        </p:spPr>
      </p:pic>
    </p:spTree>
    <p:extLst>
      <p:ext uri="{BB962C8B-B14F-4D97-AF65-F5344CB8AC3E}">
        <p14:creationId xmlns="" xmlns:p14="http://schemas.microsoft.com/office/powerpoint/2010/main" val="89080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06090"/>
          </a:xfrm>
        </p:spPr>
        <p:txBody>
          <a:bodyPr/>
          <a:lstStyle/>
          <a:p>
            <a:r>
              <a:rPr lang="it-IT" dirty="0" err="1" smtClean="0"/>
              <a:t>Cardiac</a:t>
            </a:r>
            <a:r>
              <a:rPr lang="it-IT" dirty="0" smtClean="0"/>
              <a:t> MR</a:t>
            </a:r>
            <a:endParaRPr lang="it-IT" dirty="0"/>
          </a:p>
        </p:txBody>
      </p:sp>
      <p:pic>
        <p:nvPicPr>
          <p:cNvPr id="6" name="Segnaposto contenuto 5" descr="4CamereNe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4581" y="1700213"/>
            <a:ext cx="4425950" cy="4425950"/>
          </a:xfrm>
        </p:spPr>
      </p:pic>
    </p:spTree>
    <p:extLst>
      <p:ext uri="{BB962C8B-B14F-4D97-AF65-F5344CB8AC3E}">
        <p14:creationId xmlns="" xmlns:p14="http://schemas.microsoft.com/office/powerpoint/2010/main" val="89080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94810119"/>
              </p:ext>
            </p:extLst>
          </p:nvPr>
        </p:nvGraphicFramePr>
        <p:xfrm>
          <a:off x="5436097" y="1556792"/>
          <a:ext cx="3456383" cy="403245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648071"/>
                <a:gridCol w="1368152"/>
                <a:gridCol w="1440160"/>
              </a:tblGrid>
              <a:tr h="405379">
                <a:tc>
                  <a:txBody>
                    <a:bodyPr/>
                    <a:lstStyle/>
                    <a:p>
                      <a:endParaRPr lang="it-IT" sz="1400" b="1" dirty="0"/>
                    </a:p>
                  </a:txBody>
                  <a:tcPr marL="72000" marR="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/>
                        <a:t>Pressure</a:t>
                      </a:r>
                      <a:endParaRPr lang="it-IT" sz="1400" b="1" dirty="0"/>
                    </a:p>
                  </a:txBody>
                  <a:tcPr marL="72000" marR="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err="1" smtClean="0"/>
                        <a:t>Saturation</a:t>
                      </a:r>
                      <a:r>
                        <a:rPr lang="it-IT" sz="1400" b="1" dirty="0" smtClean="0"/>
                        <a:t> (%)</a:t>
                      </a:r>
                      <a:endParaRPr lang="it-IT" sz="1400" b="1" dirty="0"/>
                    </a:p>
                  </a:txBody>
                  <a:tcPr marL="72000" marR="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405379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SVC</a:t>
                      </a:r>
                      <a:endParaRPr lang="it-IT" sz="1400" dirty="0"/>
                    </a:p>
                  </a:txBody>
                  <a:tcPr marL="72000" marR="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 marL="72000" marR="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1" dirty="0"/>
                    </a:p>
                  </a:txBody>
                  <a:tcPr marL="72000" marR="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405379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IVC</a:t>
                      </a:r>
                      <a:endParaRPr lang="it-IT" sz="1400" dirty="0"/>
                    </a:p>
                  </a:txBody>
                  <a:tcPr marL="72000" marR="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 marL="72000" marR="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marL="72000" marR="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405379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RA</a:t>
                      </a:r>
                      <a:endParaRPr lang="it-IT" sz="1400" dirty="0"/>
                    </a:p>
                  </a:txBody>
                  <a:tcPr marL="72000" marR="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/>
                        <a:t>14/7/ </a:t>
                      </a:r>
                      <a:r>
                        <a:rPr lang="it-IT" sz="1400" b="1" dirty="0" err="1" smtClean="0"/>
                        <a:t>mean</a:t>
                      </a:r>
                      <a:r>
                        <a:rPr lang="it-IT" sz="1400" b="1" dirty="0" smtClean="0"/>
                        <a:t> 10</a:t>
                      </a:r>
                      <a:endParaRPr lang="it-IT" sz="1400" b="1" dirty="0"/>
                    </a:p>
                  </a:txBody>
                  <a:tcPr marL="72000" marR="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marL="72000" marR="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405379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RV</a:t>
                      </a:r>
                      <a:endParaRPr lang="it-IT" sz="1400" dirty="0"/>
                    </a:p>
                  </a:txBody>
                  <a:tcPr marL="72000" marR="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/>
                        <a:t>24/10</a:t>
                      </a:r>
                      <a:endParaRPr lang="it-IT" sz="1400" b="1" dirty="0"/>
                    </a:p>
                  </a:txBody>
                  <a:tcPr marL="72000" marR="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marL="72000" marR="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405379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PA</a:t>
                      </a:r>
                      <a:endParaRPr lang="it-IT" sz="1400" dirty="0"/>
                    </a:p>
                  </a:txBody>
                  <a:tcPr marL="72000" marR="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25/7/ </a:t>
                      </a:r>
                      <a:r>
                        <a:rPr lang="it-IT" sz="1400" b="1" dirty="0" err="1" smtClean="0">
                          <a:solidFill>
                            <a:schemeClr val="tx1"/>
                          </a:solidFill>
                        </a:rPr>
                        <a:t>mean</a:t>
                      </a:r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 13 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1" dirty="0">
                        <a:solidFill>
                          <a:srgbClr val="0070C0"/>
                        </a:solidFill>
                      </a:endParaRPr>
                    </a:p>
                  </a:txBody>
                  <a:tcPr marL="72000" marR="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405379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LV</a:t>
                      </a:r>
                      <a:endParaRPr lang="it-IT" sz="1400" dirty="0"/>
                    </a:p>
                  </a:txBody>
                  <a:tcPr marL="72000" marR="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/>
                        <a:t>113/15</a:t>
                      </a:r>
                      <a:endParaRPr lang="it-IT" sz="1400" b="1" dirty="0"/>
                    </a:p>
                  </a:txBody>
                  <a:tcPr marL="72000" marR="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marL="72000" marR="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405379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Aorta</a:t>
                      </a:r>
                      <a:endParaRPr lang="it-IT" sz="1400" dirty="0"/>
                    </a:p>
                  </a:txBody>
                  <a:tcPr marL="72000" marR="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/>
                        <a:t>113/59 </a:t>
                      </a:r>
                      <a:r>
                        <a:rPr lang="it-IT" sz="1400" b="1" dirty="0" err="1" smtClean="0"/>
                        <a:t>mean</a:t>
                      </a:r>
                      <a:r>
                        <a:rPr lang="it-IT" sz="1400" b="1" dirty="0" smtClean="0"/>
                        <a:t> 82</a:t>
                      </a:r>
                      <a:endParaRPr lang="it-IT" sz="1400" b="1" dirty="0"/>
                    </a:p>
                  </a:txBody>
                  <a:tcPr marL="72000" marR="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98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789419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LA</a:t>
                      </a:r>
                      <a:endParaRPr lang="it-IT" sz="1400" dirty="0"/>
                    </a:p>
                  </a:txBody>
                  <a:tcPr marL="72000" marR="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it-IT" sz="1400" b="1" dirty="0"/>
                    </a:p>
                  </a:txBody>
                  <a:tcPr marL="72000" marR="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1" dirty="0"/>
                    </a:p>
                  </a:txBody>
                  <a:tcPr marL="72000" marR="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/>
          <a:lstStyle/>
          <a:p>
            <a:r>
              <a:rPr lang="it-IT" dirty="0" err="1" smtClean="0"/>
              <a:t>Catheterization</a:t>
            </a:r>
            <a:endParaRPr lang="it-IT" dirty="0"/>
          </a:p>
        </p:txBody>
      </p:sp>
      <p:pic>
        <p:nvPicPr>
          <p:cNvPr id="6" name="Segnaposto contenuto 5" descr="img0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052736"/>
            <a:ext cx="4032448" cy="5151207"/>
          </a:xfrm>
        </p:spPr>
      </p:pic>
    </p:spTree>
    <p:extLst>
      <p:ext uri="{BB962C8B-B14F-4D97-AF65-F5344CB8AC3E}">
        <p14:creationId xmlns="" xmlns:p14="http://schemas.microsoft.com/office/powerpoint/2010/main" val="73915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/>
          <a:lstStyle/>
          <a:p>
            <a:r>
              <a:rPr lang="it-IT" dirty="0" err="1" smtClean="0"/>
              <a:t>Catheterization</a:t>
            </a:r>
            <a:r>
              <a:rPr lang="it-IT" dirty="0" smtClean="0"/>
              <a:t>: </a:t>
            </a:r>
            <a:r>
              <a:rPr lang="it-IT" dirty="0" err="1" smtClean="0"/>
              <a:t>angiograms</a:t>
            </a:r>
            <a:endParaRPr lang="it-IT" dirty="0"/>
          </a:p>
        </p:txBody>
      </p:sp>
      <p:pic>
        <p:nvPicPr>
          <p:cNvPr id="4" name="FA_(S4_F1-160)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143472" y="1144488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352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/>
          <a:lstStyle/>
          <a:p>
            <a:r>
              <a:rPr lang="it-IT" dirty="0" err="1" smtClean="0"/>
              <a:t>Catheterization</a:t>
            </a:r>
            <a:r>
              <a:rPr lang="it-IT" dirty="0" smtClean="0"/>
              <a:t>: </a:t>
            </a:r>
            <a:r>
              <a:rPr lang="it-IT" dirty="0" err="1" smtClean="0"/>
              <a:t>angiograms</a:t>
            </a:r>
            <a:endParaRPr lang="it-IT" dirty="0"/>
          </a:p>
        </p:txBody>
      </p:sp>
      <p:pic>
        <p:nvPicPr>
          <p:cNvPr id="8" name="FA_(S2_F1-215)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51520" y="1628800"/>
            <a:ext cx="4104456" cy="4156720"/>
          </a:xfrm>
          <a:prstGeom prst="rect">
            <a:avLst/>
          </a:prstGeom>
        </p:spPr>
      </p:pic>
      <p:pic>
        <p:nvPicPr>
          <p:cNvPr id="4" name="FA_(S3_F1-254)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716016" y="1628800"/>
            <a:ext cx="4176464" cy="41764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352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6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1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2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/>
          <a:lstStyle/>
          <a:p>
            <a:r>
              <a:rPr lang="it-IT" dirty="0" err="1" smtClean="0"/>
              <a:t>Catheterization</a:t>
            </a:r>
            <a:r>
              <a:rPr lang="it-IT" dirty="0" smtClean="0"/>
              <a:t>: </a:t>
            </a:r>
            <a:r>
              <a:rPr lang="it-IT" dirty="0" err="1" smtClean="0"/>
              <a:t>angiograms</a:t>
            </a:r>
            <a:endParaRPr lang="it-IT" dirty="0"/>
          </a:p>
        </p:txBody>
      </p:sp>
      <p:pic>
        <p:nvPicPr>
          <p:cNvPr id="6" name="FA_(S1_F1-63)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139950" y="1268760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352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/>
          <a:lstStyle/>
          <a:p>
            <a:r>
              <a:rPr lang="it-IT" dirty="0" err="1" smtClean="0"/>
              <a:t>Catheterization</a:t>
            </a:r>
            <a:r>
              <a:rPr lang="it-IT" dirty="0" smtClean="0"/>
              <a:t>: </a:t>
            </a:r>
            <a:r>
              <a:rPr lang="it-IT" dirty="0" err="1" smtClean="0"/>
              <a:t>angiograms</a:t>
            </a:r>
            <a:endParaRPr lang="it-IT" dirty="0"/>
          </a:p>
        </p:txBody>
      </p:sp>
      <p:pic>
        <p:nvPicPr>
          <p:cNvPr id="6" name="FA_(S5_F1-202)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123728" y="1268760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352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688633"/>
          </a:xfrm>
        </p:spPr>
        <p:txBody>
          <a:bodyPr>
            <a:normAutofit/>
          </a:bodyPr>
          <a:lstStyle/>
          <a:p>
            <a:pPr>
              <a:buNone/>
            </a:pPr>
            <a:endParaRPr lang="it-IT" sz="2400" dirty="0" smtClean="0"/>
          </a:p>
          <a:p>
            <a:pPr>
              <a:buFont typeface="Wingdings" pitchFamily="2" charset="2"/>
              <a:buChar char="§"/>
            </a:pPr>
            <a:endParaRPr lang="it-IT" sz="2400" dirty="0" smtClean="0"/>
          </a:p>
          <a:p>
            <a:pPr>
              <a:buFont typeface="Wingdings" pitchFamily="2" charset="2"/>
              <a:buChar char="§"/>
            </a:pPr>
            <a:endParaRPr lang="it-IT" sz="2400" dirty="0" smtClean="0"/>
          </a:p>
          <a:p>
            <a:pPr>
              <a:buFont typeface="Wingdings" pitchFamily="2" charset="2"/>
              <a:buChar char="§"/>
            </a:pPr>
            <a:r>
              <a:rPr lang="it-IT" sz="2200" dirty="0"/>
              <a:t>16 – 20 </a:t>
            </a:r>
            <a:r>
              <a:rPr lang="it-IT" sz="2200" dirty="0" err="1"/>
              <a:t>yrs</a:t>
            </a:r>
            <a:r>
              <a:rPr lang="it-IT" sz="2200" dirty="0"/>
              <a:t> (2001 - 2005): </a:t>
            </a:r>
            <a:r>
              <a:rPr lang="it-IT" sz="2200" dirty="0" err="1"/>
              <a:t>three</a:t>
            </a:r>
            <a:r>
              <a:rPr lang="it-IT" sz="2200" dirty="0"/>
              <a:t> hospital </a:t>
            </a:r>
            <a:r>
              <a:rPr lang="it-IT" sz="2200" dirty="0" err="1"/>
              <a:t>admissions</a:t>
            </a:r>
            <a:r>
              <a:rPr lang="it-IT" sz="2200" dirty="0"/>
              <a:t> due to </a:t>
            </a:r>
            <a:r>
              <a:rPr lang="it-IT" sz="2200" dirty="0" err="1"/>
              <a:t>shortness</a:t>
            </a:r>
            <a:r>
              <a:rPr lang="it-IT" sz="2200" dirty="0"/>
              <a:t> of </a:t>
            </a:r>
            <a:r>
              <a:rPr lang="it-IT" sz="2200" dirty="0" err="1"/>
              <a:t>breath</a:t>
            </a:r>
            <a:r>
              <a:rPr lang="it-IT" sz="2200" dirty="0"/>
              <a:t> on </a:t>
            </a:r>
            <a:r>
              <a:rPr lang="it-IT" sz="2200" dirty="0" err="1"/>
              <a:t>effort</a:t>
            </a:r>
            <a:r>
              <a:rPr lang="it-IT" sz="2200" dirty="0"/>
              <a:t>. </a:t>
            </a:r>
            <a:r>
              <a:rPr lang="it-IT" sz="2200" dirty="0" err="1"/>
              <a:t>Treated</a:t>
            </a:r>
            <a:r>
              <a:rPr lang="it-IT" sz="2200" dirty="0"/>
              <a:t> with </a:t>
            </a:r>
            <a:r>
              <a:rPr lang="it-IT" sz="2200" dirty="0" err="1"/>
              <a:t>medical</a:t>
            </a:r>
            <a:r>
              <a:rPr lang="it-IT" sz="2200" dirty="0"/>
              <a:t> </a:t>
            </a:r>
            <a:r>
              <a:rPr lang="it-IT" sz="2200" dirty="0" err="1"/>
              <a:t>therapy</a:t>
            </a:r>
            <a:r>
              <a:rPr lang="it-IT" sz="2200" dirty="0"/>
              <a:t>: </a:t>
            </a:r>
            <a:r>
              <a:rPr lang="it-IT" sz="2200" dirty="0" err="1"/>
              <a:t>diuretic</a:t>
            </a:r>
            <a:r>
              <a:rPr lang="it-IT" sz="2200" dirty="0"/>
              <a:t> and ACE </a:t>
            </a:r>
            <a:r>
              <a:rPr lang="it-IT" sz="2200" dirty="0" err="1"/>
              <a:t>inhibitor</a:t>
            </a:r>
            <a:r>
              <a:rPr lang="it-IT" sz="2200" dirty="0"/>
              <a:t>.</a:t>
            </a:r>
          </a:p>
          <a:p>
            <a:pPr marL="0" indent="0">
              <a:buNone/>
            </a:pPr>
            <a:r>
              <a:rPr lang="it-IT" sz="2200" dirty="0"/>
              <a:t>     </a:t>
            </a:r>
          </a:p>
          <a:p>
            <a:pPr>
              <a:buFont typeface="Wingdings" pitchFamily="2" charset="2"/>
              <a:buChar char="§"/>
            </a:pPr>
            <a:r>
              <a:rPr lang="it-IT" sz="2200" dirty="0" smtClean="0"/>
              <a:t>21 </a:t>
            </a:r>
            <a:r>
              <a:rPr lang="it-IT" sz="2200" dirty="0" err="1" smtClean="0"/>
              <a:t>yrs</a:t>
            </a:r>
            <a:r>
              <a:rPr lang="it-IT" sz="2200" dirty="0" smtClean="0"/>
              <a:t> (2006): </a:t>
            </a:r>
            <a:r>
              <a:rPr lang="it-IT" sz="2200" dirty="0" err="1" smtClean="0"/>
              <a:t>started</a:t>
            </a:r>
            <a:r>
              <a:rPr lang="it-IT" sz="2200" dirty="0" smtClean="0"/>
              <a:t> on </a:t>
            </a:r>
            <a:r>
              <a:rPr lang="it-IT" sz="2200" dirty="0" err="1" smtClean="0"/>
              <a:t>complaining</a:t>
            </a:r>
            <a:r>
              <a:rPr lang="it-IT" sz="2200" dirty="0" smtClean="0"/>
              <a:t> of </a:t>
            </a:r>
            <a:r>
              <a:rPr lang="it-IT" sz="2200" dirty="0" err="1" smtClean="0"/>
              <a:t>palpitations</a:t>
            </a:r>
            <a:r>
              <a:rPr lang="it-IT" sz="2200" dirty="0" smtClean="0"/>
              <a:t>.  </a:t>
            </a:r>
            <a:endParaRPr lang="it-IT" sz="2200" dirty="0"/>
          </a:p>
          <a:p>
            <a:pPr marL="0" indent="0">
              <a:buNone/>
            </a:pPr>
            <a:r>
              <a:rPr lang="it-IT" sz="2200" dirty="0"/>
              <a:t> </a:t>
            </a:r>
            <a:r>
              <a:rPr lang="it-IT" sz="2200" dirty="0" smtClean="0"/>
              <a:t>    Holter ECG: </a:t>
            </a:r>
            <a:r>
              <a:rPr lang="it-IT" sz="2200" dirty="0" err="1" smtClean="0"/>
              <a:t>frequent</a:t>
            </a:r>
            <a:r>
              <a:rPr lang="it-IT" sz="2200" dirty="0" smtClean="0"/>
              <a:t> VEB, </a:t>
            </a:r>
            <a:r>
              <a:rPr lang="it-IT" sz="2200" dirty="0" err="1" smtClean="0"/>
              <a:t>isolated</a:t>
            </a:r>
            <a:r>
              <a:rPr lang="it-IT" sz="2200" dirty="0" smtClean="0"/>
              <a:t>-</a:t>
            </a:r>
            <a:r>
              <a:rPr lang="it-IT" sz="2200" dirty="0" err="1" smtClean="0"/>
              <a:t>couples</a:t>
            </a:r>
            <a:r>
              <a:rPr lang="it-IT" sz="2200" dirty="0" smtClean="0"/>
              <a:t>-short non </a:t>
            </a:r>
            <a:r>
              <a:rPr lang="it-IT" sz="2200" dirty="0" err="1" smtClean="0"/>
              <a:t>sustained</a:t>
            </a:r>
            <a:endParaRPr lang="it-IT" sz="2200" dirty="0" smtClean="0"/>
          </a:p>
          <a:p>
            <a:pPr marL="0" indent="0">
              <a:buNone/>
            </a:pPr>
            <a:r>
              <a:rPr lang="it-IT" sz="2200" dirty="0"/>
              <a:t> </a:t>
            </a:r>
            <a:r>
              <a:rPr lang="it-IT" sz="2200" dirty="0" smtClean="0"/>
              <a:t>    </a:t>
            </a:r>
            <a:r>
              <a:rPr lang="it-IT" sz="2200" dirty="0" err="1" smtClean="0"/>
              <a:t>runs</a:t>
            </a:r>
            <a:r>
              <a:rPr lang="it-IT" sz="2200" dirty="0" smtClean="0"/>
              <a:t>.</a:t>
            </a:r>
          </a:p>
          <a:p>
            <a:pPr marL="0" indent="0">
              <a:buNone/>
            </a:pPr>
            <a:endParaRPr lang="it-IT" sz="2200" dirty="0" smtClean="0"/>
          </a:p>
          <a:p>
            <a:pPr>
              <a:buFont typeface="Wingdings" charset="2"/>
              <a:buChar char="§"/>
            </a:pPr>
            <a:r>
              <a:rPr lang="it-IT" sz="2200" dirty="0" smtClean="0"/>
              <a:t>21 </a:t>
            </a:r>
            <a:r>
              <a:rPr lang="it-IT" sz="2200" dirty="0" err="1" smtClean="0"/>
              <a:t>yrs</a:t>
            </a:r>
            <a:r>
              <a:rPr lang="it-IT" sz="2200" dirty="0" smtClean="0"/>
              <a:t> (2006): hospital </a:t>
            </a:r>
            <a:r>
              <a:rPr lang="it-IT" sz="2200" dirty="0" err="1" smtClean="0"/>
              <a:t>admission</a:t>
            </a:r>
            <a:r>
              <a:rPr lang="it-IT" sz="2200" dirty="0" smtClean="0"/>
              <a:t> for </a:t>
            </a:r>
            <a:r>
              <a:rPr lang="it-IT" sz="2200" dirty="0" err="1" smtClean="0"/>
              <a:t>cardiac</a:t>
            </a:r>
            <a:r>
              <a:rPr lang="it-IT" sz="2200" dirty="0" smtClean="0"/>
              <a:t> </a:t>
            </a:r>
            <a:r>
              <a:rPr lang="it-IT" sz="2200" dirty="0" err="1" smtClean="0"/>
              <a:t>catheterization</a:t>
            </a:r>
            <a:endParaRPr lang="it-IT" sz="2200" dirty="0" smtClean="0"/>
          </a:p>
          <a:p>
            <a:pPr marL="0" indent="0">
              <a:buNone/>
            </a:pPr>
            <a:r>
              <a:rPr lang="it-IT" sz="2200" dirty="0"/>
              <a:t> </a:t>
            </a:r>
            <a:r>
              <a:rPr lang="it-IT" sz="2200" dirty="0" smtClean="0"/>
              <a:t>    </a:t>
            </a:r>
            <a:r>
              <a:rPr lang="it-IT" sz="2200" dirty="0" err="1" smtClean="0"/>
              <a:t>normal</a:t>
            </a:r>
            <a:r>
              <a:rPr lang="it-IT" sz="2200" dirty="0" smtClean="0"/>
              <a:t> PAP and PVR, severe </a:t>
            </a:r>
            <a:r>
              <a:rPr lang="it-IT" sz="2200" dirty="0" err="1" smtClean="0"/>
              <a:t>Tricuspid</a:t>
            </a:r>
            <a:r>
              <a:rPr lang="it-IT" sz="2200" dirty="0" smtClean="0"/>
              <a:t> </a:t>
            </a:r>
            <a:r>
              <a:rPr lang="it-IT" sz="2200" dirty="0" err="1" smtClean="0"/>
              <a:t>regurgitation</a:t>
            </a:r>
            <a:r>
              <a:rPr lang="it-IT" sz="2200" dirty="0" smtClean="0"/>
              <a:t>.  </a:t>
            </a:r>
            <a:endParaRPr lang="it-IT" sz="22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06090"/>
          </a:xfrm>
        </p:spPr>
        <p:txBody>
          <a:bodyPr/>
          <a:lstStyle/>
          <a:p>
            <a:r>
              <a:rPr lang="it-IT" dirty="0" err="1" smtClean="0"/>
              <a:t>Final</a:t>
            </a:r>
            <a:r>
              <a:rPr lang="it-IT" dirty="0" smtClean="0"/>
              <a:t> </a:t>
            </a:r>
            <a:r>
              <a:rPr lang="it-IT" dirty="0" err="1" smtClean="0"/>
              <a:t>Diagnosis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412776"/>
            <a:ext cx="8219256" cy="439248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it-IT" sz="3000" dirty="0" err="1" smtClean="0"/>
              <a:t>Markedly</a:t>
            </a:r>
            <a:r>
              <a:rPr lang="it-IT" sz="3000" dirty="0" smtClean="0"/>
              <a:t> </a:t>
            </a:r>
            <a:r>
              <a:rPr lang="it-IT" sz="3000" dirty="0" err="1" smtClean="0"/>
              <a:t>reduced</a:t>
            </a:r>
            <a:r>
              <a:rPr lang="it-IT" sz="3000" dirty="0" smtClean="0"/>
              <a:t> </a:t>
            </a:r>
            <a:r>
              <a:rPr lang="it-IT" sz="3000" dirty="0" err="1" smtClean="0"/>
              <a:t>exercise</a:t>
            </a:r>
            <a:r>
              <a:rPr lang="it-IT" sz="3000" dirty="0" smtClean="0"/>
              <a:t> </a:t>
            </a:r>
            <a:r>
              <a:rPr lang="it-IT" sz="3000" dirty="0" err="1" smtClean="0"/>
              <a:t>capacity</a:t>
            </a:r>
            <a:r>
              <a:rPr lang="it-IT" sz="3000" dirty="0" smtClean="0"/>
              <a:t>.</a:t>
            </a:r>
          </a:p>
          <a:p>
            <a:pPr>
              <a:buFont typeface="Wingdings" pitchFamily="2" charset="2"/>
              <a:buChar char="§"/>
            </a:pPr>
            <a:endParaRPr lang="it-IT" sz="3000" dirty="0" smtClean="0"/>
          </a:p>
          <a:p>
            <a:pPr>
              <a:buFont typeface="Wingdings" pitchFamily="2" charset="2"/>
              <a:buChar char="§"/>
            </a:pPr>
            <a:r>
              <a:rPr lang="it-IT" sz="3000" dirty="0" err="1" smtClean="0"/>
              <a:t>Signs</a:t>
            </a:r>
            <a:r>
              <a:rPr lang="it-IT" sz="3000" dirty="0" smtClean="0"/>
              <a:t> of RV </a:t>
            </a:r>
            <a:r>
              <a:rPr lang="it-IT" sz="3000" dirty="0" err="1" smtClean="0"/>
              <a:t>failure</a:t>
            </a:r>
            <a:r>
              <a:rPr lang="it-IT" sz="3000" dirty="0" smtClean="0"/>
              <a:t>.</a:t>
            </a:r>
          </a:p>
          <a:p>
            <a:pPr>
              <a:buFont typeface="Wingdings" pitchFamily="2" charset="2"/>
              <a:buChar char="§"/>
            </a:pPr>
            <a:endParaRPr lang="it-IT" sz="3000" dirty="0" smtClean="0"/>
          </a:p>
          <a:p>
            <a:pPr>
              <a:buFont typeface="Wingdings" pitchFamily="2" charset="2"/>
              <a:buChar char="§"/>
            </a:pPr>
            <a:r>
              <a:rPr lang="it-IT" sz="3000" dirty="0" err="1" smtClean="0"/>
              <a:t>Well</a:t>
            </a:r>
            <a:r>
              <a:rPr lang="it-IT" sz="3000" dirty="0" smtClean="0"/>
              <a:t> </a:t>
            </a:r>
            <a:r>
              <a:rPr lang="it-IT" sz="3000" dirty="0" err="1" smtClean="0"/>
              <a:t>functioning</a:t>
            </a:r>
            <a:r>
              <a:rPr lang="it-IT" sz="3000" dirty="0" smtClean="0"/>
              <a:t> </a:t>
            </a:r>
            <a:r>
              <a:rPr lang="it-IT" sz="3000" dirty="0" err="1" smtClean="0"/>
              <a:t>tricuspid</a:t>
            </a:r>
            <a:r>
              <a:rPr lang="it-IT" sz="3000" dirty="0" smtClean="0"/>
              <a:t> </a:t>
            </a:r>
            <a:r>
              <a:rPr lang="it-IT" sz="3000" dirty="0" err="1" smtClean="0"/>
              <a:t>bioprosthesis</a:t>
            </a:r>
            <a:r>
              <a:rPr lang="it-IT" sz="3000" dirty="0" smtClean="0"/>
              <a:t>.</a:t>
            </a:r>
          </a:p>
          <a:p>
            <a:pPr marL="0" indent="0">
              <a:buNone/>
            </a:pPr>
            <a:endParaRPr lang="it-IT" sz="3000" dirty="0" smtClean="0"/>
          </a:p>
          <a:p>
            <a:pPr>
              <a:buFont typeface="Wingdings" pitchFamily="2" charset="2"/>
              <a:buChar char="§"/>
            </a:pPr>
            <a:r>
              <a:rPr lang="it-IT" sz="3000" dirty="0" smtClean="0"/>
              <a:t>“Bipartite” and </a:t>
            </a:r>
            <a:r>
              <a:rPr lang="it-IT" sz="3000" dirty="0" err="1" smtClean="0"/>
              <a:t>dysfunctional</a:t>
            </a:r>
            <a:r>
              <a:rPr lang="it-IT" sz="3000" dirty="0" smtClean="0"/>
              <a:t> RV.</a:t>
            </a:r>
          </a:p>
          <a:p>
            <a:pPr>
              <a:buFont typeface="Wingdings" pitchFamily="2" charset="2"/>
              <a:buChar char="§"/>
            </a:pPr>
            <a:endParaRPr lang="it-IT" sz="3000" dirty="0"/>
          </a:p>
          <a:p>
            <a:pPr>
              <a:buFont typeface="Wingdings" pitchFamily="2" charset="2"/>
              <a:buChar char="§"/>
            </a:pPr>
            <a:r>
              <a:rPr lang="it-IT" sz="3000" dirty="0" smtClean="0"/>
              <a:t> </a:t>
            </a:r>
            <a:r>
              <a:rPr lang="it-IT" sz="3000" dirty="0" err="1" smtClean="0"/>
              <a:t>Normal</a:t>
            </a:r>
            <a:r>
              <a:rPr lang="it-IT" sz="3000" dirty="0" smtClean="0"/>
              <a:t> PAP.</a:t>
            </a:r>
          </a:p>
          <a:p>
            <a:pPr>
              <a:buFont typeface="Wingdings" pitchFamily="2" charset="2"/>
              <a:buChar char="§"/>
            </a:pPr>
            <a:endParaRPr lang="it-IT" sz="3000" dirty="0"/>
          </a:p>
          <a:p>
            <a:pPr>
              <a:buFont typeface="Wingdings" pitchFamily="2" charset="2"/>
              <a:buChar char="§"/>
            </a:pPr>
            <a:endParaRPr lang="it-IT" sz="3000" dirty="0" smtClean="0"/>
          </a:p>
          <a:p>
            <a:pPr>
              <a:buFont typeface="Wingdings" pitchFamily="2" charset="2"/>
              <a:buChar char="§"/>
            </a:pPr>
            <a:endParaRPr lang="it-IT" sz="3000" dirty="0" smtClean="0"/>
          </a:p>
          <a:p>
            <a:pPr>
              <a:buFont typeface="Wingdings" pitchFamily="2" charset="2"/>
              <a:buChar char="§"/>
            </a:pPr>
            <a:endParaRPr lang="it-IT" dirty="0"/>
          </a:p>
          <a:p>
            <a:pPr>
              <a:buFont typeface="Wingdings" pitchFamily="2" charset="2"/>
              <a:buChar char="§"/>
            </a:pPr>
            <a:endParaRPr lang="it-IT" dirty="0" smtClean="0"/>
          </a:p>
          <a:p>
            <a:pPr>
              <a:buFont typeface="Wingdings" pitchFamily="2" charset="2"/>
              <a:buChar char="§"/>
            </a:pPr>
            <a:endParaRPr lang="it-IT" dirty="0" smtClean="0"/>
          </a:p>
          <a:p>
            <a:pPr>
              <a:buFont typeface="Wingdings" pitchFamily="2" charset="2"/>
              <a:buChar char="§"/>
            </a:pPr>
            <a:endParaRPr lang="it-IT" dirty="0" smtClean="0"/>
          </a:p>
          <a:p>
            <a:pPr>
              <a:buFont typeface="Wingdings" pitchFamily="2" charset="2"/>
              <a:buChar char="§"/>
            </a:pPr>
            <a:endParaRPr lang="it-IT" dirty="0" smtClean="0"/>
          </a:p>
          <a:p>
            <a:pPr>
              <a:buFont typeface="Wingdings" pitchFamily="2" charset="2"/>
              <a:buChar char="§"/>
            </a:pPr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59145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06090"/>
          </a:xfrm>
        </p:spPr>
        <p:txBody>
          <a:bodyPr/>
          <a:lstStyle/>
          <a:p>
            <a:r>
              <a:rPr lang="it-IT" dirty="0" smtClean="0"/>
              <a:t>Plan of </a:t>
            </a:r>
            <a:r>
              <a:rPr lang="it-IT" dirty="0" err="1" smtClean="0"/>
              <a:t>action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5073427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it-IT" dirty="0" smtClean="0"/>
              <a:t>Conservative management?</a:t>
            </a:r>
          </a:p>
          <a:p>
            <a:pPr>
              <a:buFont typeface="Wingdings" charset="2"/>
              <a:buChar char="§"/>
            </a:pPr>
            <a:endParaRPr lang="it-IT" dirty="0"/>
          </a:p>
          <a:p>
            <a:pPr>
              <a:buFont typeface="Wingdings" charset="2"/>
              <a:buChar char="§"/>
            </a:pPr>
            <a:r>
              <a:rPr lang="it-IT" dirty="0" smtClean="0"/>
              <a:t>ASD </a:t>
            </a:r>
            <a:r>
              <a:rPr lang="it-IT" dirty="0" err="1" smtClean="0"/>
              <a:t>creation</a:t>
            </a:r>
            <a:r>
              <a:rPr lang="it-IT" dirty="0" smtClean="0"/>
              <a:t>?</a:t>
            </a:r>
          </a:p>
          <a:p>
            <a:pPr>
              <a:buNone/>
            </a:pPr>
            <a:endParaRPr lang="it-IT" dirty="0" smtClean="0"/>
          </a:p>
          <a:p>
            <a:pPr>
              <a:buFont typeface="Wingdings" charset="2"/>
              <a:buChar char="§"/>
            </a:pPr>
            <a:r>
              <a:rPr lang="it-IT" dirty="0" err="1" smtClean="0"/>
              <a:t>One</a:t>
            </a:r>
            <a:r>
              <a:rPr lang="it-IT" dirty="0" smtClean="0"/>
              <a:t> and </a:t>
            </a:r>
            <a:r>
              <a:rPr lang="it-IT" dirty="0" err="1" smtClean="0"/>
              <a:t>half</a:t>
            </a:r>
            <a:r>
              <a:rPr lang="it-IT" dirty="0" smtClean="0"/>
              <a:t> </a:t>
            </a:r>
            <a:r>
              <a:rPr lang="it-IT" dirty="0" err="1" smtClean="0"/>
              <a:t>ventricle</a:t>
            </a:r>
            <a:r>
              <a:rPr lang="it-IT" dirty="0" smtClean="0"/>
              <a:t>? </a:t>
            </a:r>
          </a:p>
          <a:p>
            <a:pPr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>
              <a:buFont typeface="Wingdings" charset="2"/>
              <a:buChar char="§"/>
            </a:pPr>
            <a:endParaRPr lang="it-IT" dirty="0" smtClean="0"/>
          </a:p>
        </p:txBody>
      </p:sp>
    </p:spTree>
    <p:extLst>
      <p:ext uri="{BB962C8B-B14F-4D97-AF65-F5344CB8AC3E}">
        <p14:creationId xmlns="" xmlns:p14="http://schemas.microsoft.com/office/powerpoint/2010/main" val="382908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06090"/>
          </a:xfrm>
        </p:spPr>
        <p:txBody>
          <a:bodyPr/>
          <a:lstStyle/>
          <a:p>
            <a:r>
              <a:rPr lang="it-IT" dirty="0" err="1" smtClean="0"/>
              <a:t>Outcome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73427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it-IT" dirty="0" err="1" smtClean="0">
                <a:solidFill>
                  <a:srgbClr val="0000FF"/>
                </a:solidFill>
              </a:rPr>
              <a:t>One</a:t>
            </a:r>
            <a:r>
              <a:rPr lang="it-IT" dirty="0" smtClean="0">
                <a:solidFill>
                  <a:srgbClr val="0000FF"/>
                </a:solidFill>
              </a:rPr>
              <a:t> and a </a:t>
            </a:r>
            <a:r>
              <a:rPr lang="it-IT" dirty="0" err="1">
                <a:solidFill>
                  <a:srgbClr val="0000FF"/>
                </a:solidFill>
              </a:rPr>
              <a:t>h</a:t>
            </a:r>
            <a:r>
              <a:rPr lang="it-IT" dirty="0" err="1" smtClean="0">
                <a:solidFill>
                  <a:srgbClr val="0000FF"/>
                </a:solidFill>
              </a:rPr>
              <a:t>alf</a:t>
            </a:r>
            <a:r>
              <a:rPr lang="it-IT" dirty="0" smtClean="0">
                <a:solidFill>
                  <a:srgbClr val="0000FF"/>
                </a:solidFill>
              </a:rPr>
              <a:t> </a:t>
            </a:r>
            <a:r>
              <a:rPr lang="it-IT" dirty="0" err="1" smtClean="0">
                <a:solidFill>
                  <a:srgbClr val="0000FF"/>
                </a:solidFill>
              </a:rPr>
              <a:t>ventricle</a:t>
            </a:r>
            <a:endParaRPr lang="it-IT" dirty="0" smtClean="0"/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    </a:t>
            </a:r>
            <a:r>
              <a:rPr lang="it-IT" sz="2600" dirty="0" smtClean="0"/>
              <a:t>11/2013, </a:t>
            </a:r>
            <a:r>
              <a:rPr lang="it-IT" sz="2600" dirty="0" err="1" smtClean="0"/>
              <a:t>bidirectional</a:t>
            </a:r>
            <a:r>
              <a:rPr lang="it-IT" sz="2600" dirty="0" smtClean="0"/>
              <a:t> cavo-</a:t>
            </a:r>
            <a:r>
              <a:rPr lang="it-IT" sz="2600" dirty="0" err="1" smtClean="0"/>
              <a:t>pulmonary</a:t>
            </a:r>
            <a:r>
              <a:rPr lang="it-IT" sz="2600" dirty="0" smtClean="0"/>
              <a:t> </a:t>
            </a:r>
            <a:r>
              <a:rPr lang="it-IT" sz="2600" dirty="0" err="1" smtClean="0"/>
              <a:t>anastomosis</a:t>
            </a:r>
            <a:r>
              <a:rPr lang="it-IT" sz="2600" dirty="0" smtClean="0"/>
              <a:t>.</a:t>
            </a:r>
          </a:p>
          <a:p>
            <a:pPr marL="0" indent="0">
              <a:buNone/>
            </a:pPr>
            <a:endParaRPr lang="it-IT" sz="2600" dirty="0"/>
          </a:p>
          <a:p>
            <a:pPr marL="0" indent="0">
              <a:buNone/>
            </a:pPr>
            <a:r>
              <a:rPr lang="it-IT" sz="2600" dirty="0" smtClean="0"/>
              <a:t>         </a:t>
            </a:r>
            <a:r>
              <a:rPr lang="it-IT" sz="2600" dirty="0" err="1" smtClean="0"/>
              <a:t>Intraoperative</a:t>
            </a:r>
            <a:r>
              <a:rPr lang="it-IT" sz="2600" dirty="0" smtClean="0"/>
              <a:t>: </a:t>
            </a:r>
            <a:r>
              <a:rPr lang="it-IT" sz="2600" dirty="0" err="1" smtClean="0"/>
              <a:t>after</a:t>
            </a:r>
            <a:r>
              <a:rPr lang="it-IT" sz="2600" dirty="0" smtClean="0"/>
              <a:t> CPB, SVC pressure 15 </a:t>
            </a:r>
            <a:r>
              <a:rPr lang="it-IT" sz="2600" dirty="0" err="1" smtClean="0"/>
              <a:t>mmHg</a:t>
            </a:r>
            <a:r>
              <a:rPr lang="it-IT" sz="2600" dirty="0"/>
              <a:t>.</a:t>
            </a:r>
            <a:r>
              <a:rPr lang="it-IT" sz="2600" dirty="0" smtClean="0"/>
              <a:t> </a:t>
            </a:r>
            <a:endParaRPr lang="it-IT" sz="2600" dirty="0"/>
          </a:p>
          <a:p>
            <a:pPr marL="0" indent="0">
              <a:buNone/>
            </a:pPr>
            <a:endParaRPr lang="it-IT" sz="2600" dirty="0" smtClean="0"/>
          </a:p>
          <a:p>
            <a:pPr marL="0" indent="0">
              <a:buNone/>
            </a:pPr>
            <a:r>
              <a:rPr lang="it-IT" sz="2600" dirty="0"/>
              <a:t> </a:t>
            </a:r>
            <a:r>
              <a:rPr lang="it-IT" sz="2600" dirty="0" smtClean="0"/>
              <a:t>        </a:t>
            </a:r>
            <a:r>
              <a:rPr lang="it-IT" sz="2600" dirty="0" err="1" smtClean="0"/>
              <a:t>Postoperative</a:t>
            </a:r>
            <a:r>
              <a:rPr lang="it-IT" sz="2600" dirty="0" smtClean="0"/>
              <a:t>: </a:t>
            </a:r>
            <a:r>
              <a:rPr lang="it-IT" sz="2600" dirty="0" err="1" smtClean="0"/>
              <a:t>uneventful</a:t>
            </a:r>
            <a:r>
              <a:rPr lang="it-IT" sz="2600" dirty="0" smtClean="0"/>
              <a:t> </a:t>
            </a:r>
            <a:r>
              <a:rPr lang="it-IT" sz="2600" dirty="0" err="1" smtClean="0"/>
              <a:t>recovery</a:t>
            </a:r>
            <a:r>
              <a:rPr lang="it-IT" sz="2600" dirty="0" smtClean="0"/>
              <a:t>.</a:t>
            </a:r>
          </a:p>
          <a:p>
            <a:pPr marL="0" indent="0">
              <a:buNone/>
            </a:pPr>
            <a:endParaRPr lang="it-IT" sz="2600" dirty="0"/>
          </a:p>
          <a:p>
            <a:pPr marL="0" indent="0">
              <a:buNone/>
            </a:pPr>
            <a:r>
              <a:rPr lang="it-IT" sz="2600" dirty="0" smtClean="0"/>
              <a:t>         </a:t>
            </a:r>
            <a:r>
              <a:rPr lang="it-IT" sz="2600" dirty="0" err="1" smtClean="0"/>
              <a:t>Discharged</a:t>
            </a:r>
            <a:r>
              <a:rPr lang="it-IT" sz="2600" dirty="0" smtClean="0"/>
              <a:t> on </a:t>
            </a:r>
            <a:r>
              <a:rPr lang="it-IT" sz="2600" dirty="0" err="1" smtClean="0"/>
              <a:t>furosemide</a:t>
            </a:r>
            <a:r>
              <a:rPr lang="it-IT" sz="2600" dirty="0" smtClean="0"/>
              <a:t> (25 mg </a:t>
            </a:r>
            <a:r>
              <a:rPr lang="it-IT" sz="2600" dirty="0" err="1" smtClean="0"/>
              <a:t>twice</a:t>
            </a:r>
            <a:r>
              <a:rPr lang="it-IT" sz="2600" dirty="0" smtClean="0"/>
              <a:t> </a:t>
            </a:r>
            <a:r>
              <a:rPr lang="it-IT" sz="2600" dirty="0" err="1" smtClean="0"/>
              <a:t>daily</a:t>
            </a:r>
            <a:r>
              <a:rPr lang="it-IT" sz="2600" dirty="0" smtClean="0"/>
              <a:t>),   </a:t>
            </a:r>
            <a:endParaRPr lang="it-IT" sz="2600" dirty="0"/>
          </a:p>
          <a:p>
            <a:pPr marL="0" indent="0">
              <a:buNone/>
            </a:pPr>
            <a:r>
              <a:rPr lang="it-IT" sz="2600" dirty="0" smtClean="0"/>
              <a:t>         </a:t>
            </a:r>
            <a:r>
              <a:rPr lang="it-IT" sz="2600" dirty="0" err="1" smtClean="0"/>
              <a:t>hydrochlorothiazide</a:t>
            </a:r>
            <a:r>
              <a:rPr lang="it-IT" sz="2600" dirty="0" smtClean="0"/>
              <a:t> (12.5 mg), </a:t>
            </a:r>
            <a:r>
              <a:rPr lang="it-IT" sz="2600" dirty="0" err="1" smtClean="0"/>
              <a:t>bisoprolol</a:t>
            </a:r>
            <a:r>
              <a:rPr lang="it-IT" sz="2600" dirty="0" smtClean="0"/>
              <a:t> and </a:t>
            </a:r>
            <a:r>
              <a:rPr lang="it-IT" sz="2600" dirty="0" err="1" smtClean="0"/>
              <a:t>aspirin</a:t>
            </a:r>
            <a:r>
              <a:rPr lang="it-IT" sz="2600" dirty="0" smtClean="0"/>
              <a:t>.</a:t>
            </a:r>
          </a:p>
          <a:p>
            <a:pPr marL="0" indent="0">
              <a:buNone/>
            </a:pPr>
            <a:r>
              <a:rPr lang="it-IT" sz="2600" dirty="0">
                <a:solidFill>
                  <a:srgbClr val="0000FF"/>
                </a:solidFill>
              </a:rPr>
              <a:t> </a:t>
            </a:r>
            <a:r>
              <a:rPr lang="it-IT" sz="2600" dirty="0" smtClean="0">
                <a:solidFill>
                  <a:srgbClr val="0000FF"/>
                </a:solidFill>
              </a:rPr>
              <a:t>         </a:t>
            </a:r>
          </a:p>
          <a:p>
            <a:pPr>
              <a:buFont typeface="Wingdings" charset="2"/>
              <a:buChar char="§"/>
            </a:pPr>
            <a:endParaRPr lang="it-IT" dirty="0" smtClean="0"/>
          </a:p>
          <a:p>
            <a:pPr>
              <a:buFont typeface="Wingdings" charset="2"/>
              <a:buChar char="§"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>
              <a:buFont typeface="Wingdings" charset="2"/>
              <a:buChar char="§"/>
            </a:pPr>
            <a:endParaRPr lang="it-IT" dirty="0" smtClean="0"/>
          </a:p>
        </p:txBody>
      </p:sp>
    </p:spTree>
    <p:extLst>
      <p:ext uri="{BB962C8B-B14F-4D97-AF65-F5344CB8AC3E}">
        <p14:creationId xmlns="" xmlns:p14="http://schemas.microsoft.com/office/powerpoint/2010/main" val="287828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06090"/>
          </a:xfrm>
        </p:spPr>
        <p:txBody>
          <a:bodyPr/>
          <a:lstStyle/>
          <a:p>
            <a:r>
              <a:rPr lang="it-IT" dirty="0" err="1" smtClean="0"/>
              <a:t>Follow</a:t>
            </a:r>
            <a:r>
              <a:rPr lang="it-IT" dirty="0" smtClean="0"/>
              <a:t> up: 3 </a:t>
            </a:r>
            <a:r>
              <a:rPr lang="it-IT" dirty="0" err="1" smtClean="0"/>
              <a:t>months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467544" y="1451917"/>
            <a:ext cx="8219256" cy="4785395"/>
          </a:xfrm>
        </p:spPr>
        <p:txBody>
          <a:bodyPr>
            <a:normAutofit/>
          </a:bodyPr>
          <a:lstStyle/>
          <a:p>
            <a:r>
              <a:rPr lang="it-IT" sz="3000" dirty="0" smtClean="0"/>
              <a:t>NYHA II. </a:t>
            </a:r>
          </a:p>
          <a:p>
            <a:endParaRPr lang="it-IT" sz="3000" dirty="0" smtClean="0"/>
          </a:p>
          <a:p>
            <a:r>
              <a:rPr lang="it-IT" sz="3000" dirty="0" smtClean="0"/>
              <a:t>No </a:t>
            </a:r>
            <a:r>
              <a:rPr lang="it-IT" sz="3000" dirty="0" err="1" smtClean="0"/>
              <a:t>peripheral</a:t>
            </a:r>
            <a:r>
              <a:rPr lang="it-IT" sz="3000" dirty="0" smtClean="0"/>
              <a:t> </a:t>
            </a:r>
            <a:r>
              <a:rPr lang="it-IT" sz="3000" dirty="0" err="1" smtClean="0"/>
              <a:t>oedema</a:t>
            </a:r>
            <a:r>
              <a:rPr lang="it-IT" sz="3000" dirty="0" smtClean="0"/>
              <a:t>, no </a:t>
            </a:r>
            <a:r>
              <a:rPr lang="it-IT" sz="3000" dirty="0" err="1" smtClean="0"/>
              <a:t>hepatomegaly</a:t>
            </a:r>
            <a:r>
              <a:rPr lang="it-IT" sz="3000" dirty="0" smtClean="0"/>
              <a:t>.</a:t>
            </a:r>
          </a:p>
          <a:p>
            <a:endParaRPr lang="it-IT" sz="3000" dirty="0" smtClean="0"/>
          </a:p>
          <a:p>
            <a:r>
              <a:rPr lang="it-IT" sz="3000" dirty="0" smtClean="0"/>
              <a:t>No </a:t>
            </a:r>
            <a:r>
              <a:rPr lang="it-IT" sz="3000" dirty="0" err="1" smtClean="0"/>
              <a:t>arrhythmias</a:t>
            </a:r>
            <a:r>
              <a:rPr lang="it-IT" sz="3000" dirty="0" smtClean="0"/>
              <a:t>.</a:t>
            </a:r>
          </a:p>
          <a:p>
            <a:endParaRPr lang="it-IT" sz="3000" dirty="0" smtClean="0"/>
          </a:p>
          <a:p>
            <a:r>
              <a:rPr lang="it-IT" sz="3000" dirty="0" smtClean="0"/>
              <a:t>On </a:t>
            </a:r>
            <a:r>
              <a:rPr lang="it-IT" sz="3000" dirty="0" err="1" smtClean="0"/>
              <a:t>echo</a:t>
            </a:r>
            <a:r>
              <a:rPr lang="it-IT" sz="3000" dirty="0" smtClean="0"/>
              <a:t>: </a:t>
            </a:r>
            <a:r>
              <a:rPr lang="it-IT" sz="3000" dirty="0" err="1" smtClean="0"/>
              <a:t>well</a:t>
            </a:r>
            <a:r>
              <a:rPr lang="it-IT" sz="3000" dirty="0" smtClean="0"/>
              <a:t> </a:t>
            </a:r>
            <a:r>
              <a:rPr lang="it-IT" sz="3000" dirty="0" err="1" smtClean="0"/>
              <a:t>functioning</a:t>
            </a:r>
            <a:r>
              <a:rPr lang="it-IT" sz="3000" dirty="0" smtClean="0"/>
              <a:t> Glenn and </a:t>
            </a:r>
            <a:r>
              <a:rPr lang="it-IT" sz="3000" dirty="0" err="1" smtClean="0"/>
              <a:t>bioprosthesis</a:t>
            </a:r>
            <a:r>
              <a:rPr lang="it-IT" sz="3000" dirty="0" smtClean="0"/>
              <a:t>. </a:t>
            </a:r>
            <a:r>
              <a:rPr lang="it-IT" sz="3000" dirty="0" err="1" smtClean="0"/>
              <a:t>Smaller</a:t>
            </a:r>
            <a:r>
              <a:rPr lang="it-IT" sz="3000" dirty="0" smtClean="0"/>
              <a:t> RA area and IVC.</a:t>
            </a:r>
          </a:p>
          <a:p>
            <a:pPr marL="0" indent="0">
              <a:buNone/>
            </a:pPr>
            <a:endParaRPr lang="it-IT" sz="3000" i="1" dirty="0"/>
          </a:p>
          <a:p>
            <a:endParaRPr lang="it-IT" sz="2800" dirty="0"/>
          </a:p>
        </p:txBody>
      </p:sp>
    </p:spTree>
    <p:extLst>
      <p:ext uri="{BB962C8B-B14F-4D97-AF65-F5344CB8AC3E}">
        <p14:creationId xmlns="" xmlns:p14="http://schemas.microsoft.com/office/powerpoint/2010/main" val="185560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06090"/>
          </a:xfrm>
        </p:spPr>
        <p:txBody>
          <a:bodyPr/>
          <a:lstStyle/>
          <a:p>
            <a:r>
              <a:rPr lang="it-IT" dirty="0" err="1" smtClean="0"/>
              <a:t>Follow</a:t>
            </a:r>
            <a:r>
              <a:rPr lang="it-IT" dirty="0" smtClean="0"/>
              <a:t> up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467544" y="1739949"/>
            <a:ext cx="8219256" cy="4785395"/>
          </a:xfrm>
        </p:spPr>
        <p:txBody>
          <a:bodyPr>
            <a:normAutofit/>
          </a:bodyPr>
          <a:lstStyle/>
          <a:p>
            <a:r>
              <a:rPr lang="it-IT" sz="3000" dirty="0" err="1" smtClean="0"/>
              <a:t>Therapy</a:t>
            </a:r>
            <a:r>
              <a:rPr lang="it-IT" sz="3000" dirty="0" smtClean="0"/>
              <a:t>: </a:t>
            </a:r>
            <a:r>
              <a:rPr lang="it-IT" sz="3000" dirty="0" err="1" smtClean="0"/>
              <a:t>hydrochlorothiazide</a:t>
            </a:r>
            <a:r>
              <a:rPr lang="it-IT" sz="3000" dirty="0" smtClean="0"/>
              <a:t> </a:t>
            </a:r>
            <a:r>
              <a:rPr lang="it-IT" sz="3000" dirty="0" err="1" smtClean="0"/>
              <a:t>stopped</a:t>
            </a:r>
            <a:r>
              <a:rPr lang="it-IT" sz="3000" dirty="0" smtClean="0"/>
              <a:t>.</a:t>
            </a:r>
          </a:p>
          <a:p>
            <a:pPr marL="0" indent="0">
              <a:buNone/>
            </a:pPr>
            <a:r>
              <a:rPr lang="it-IT" sz="3000" dirty="0"/>
              <a:t> </a:t>
            </a:r>
            <a:r>
              <a:rPr lang="it-IT" sz="3000" dirty="0" smtClean="0"/>
              <a:t>    </a:t>
            </a:r>
            <a:r>
              <a:rPr lang="it-IT" sz="3000" dirty="0" err="1" smtClean="0"/>
              <a:t>Still</a:t>
            </a:r>
            <a:r>
              <a:rPr lang="it-IT" sz="3000" dirty="0" smtClean="0"/>
              <a:t> on </a:t>
            </a:r>
            <a:r>
              <a:rPr lang="it-IT" sz="3000" dirty="0" err="1" smtClean="0"/>
              <a:t>furosemide</a:t>
            </a:r>
            <a:r>
              <a:rPr lang="it-IT" sz="3000" dirty="0" smtClean="0"/>
              <a:t>, </a:t>
            </a:r>
            <a:r>
              <a:rPr lang="it-IT" sz="3000" dirty="0" err="1" smtClean="0"/>
              <a:t>aspirin</a:t>
            </a:r>
            <a:r>
              <a:rPr lang="it-IT" sz="3000" dirty="0" smtClean="0"/>
              <a:t> and </a:t>
            </a:r>
            <a:r>
              <a:rPr lang="it-IT" sz="3000" dirty="0" err="1" smtClean="0"/>
              <a:t>bisoprolol</a:t>
            </a:r>
            <a:r>
              <a:rPr lang="it-IT" sz="3000" dirty="0" smtClean="0"/>
              <a:t>.</a:t>
            </a:r>
          </a:p>
          <a:p>
            <a:pPr marL="0" indent="0">
              <a:buNone/>
            </a:pPr>
            <a:endParaRPr lang="it-IT" sz="3000" dirty="0"/>
          </a:p>
          <a:p>
            <a:r>
              <a:rPr lang="it-IT" sz="3000" i="1" dirty="0" smtClean="0"/>
              <a:t>CPET and </a:t>
            </a:r>
            <a:r>
              <a:rPr lang="it-IT" sz="3000" i="1" dirty="0" err="1" smtClean="0"/>
              <a:t>cardiac</a:t>
            </a:r>
            <a:r>
              <a:rPr lang="it-IT" sz="3000" i="1" dirty="0" smtClean="0"/>
              <a:t> MRI in 3 </a:t>
            </a:r>
            <a:r>
              <a:rPr lang="it-IT" sz="3000" i="1" dirty="0" err="1" smtClean="0"/>
              <a:t>months</a:t>
            </a:r>
            <a:r>
              <a:rPr lang="it-IT" sz="3000" i="1" dirty="0" smtClean="0"/>
              <a:t>’ time. </a:t>
            </a:r>
            <a:endParaRPr lang="it-IT" sz="3000" i="1" dirty="0"/>
          </a:p>
          <a:p>
            <a:endParaRPr lang="it-IT" sz="2800" dirty="0"/>
          </a:p>
        </p:txBody>
      </p:sp>
    </p:spTree>
    <p:extLst>
      <p:ext uri="{BB962C8B-B14F-4D97-AF65-F5344CB8AC3E}">
        <p14:creationId xmlns="" xmlns:p14="http://schemas.microsoft.com/office/powerpoint/2010/main" val="426760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685800" y="2319015"/>
            <a:ext cx="7772400" cy="1470025"/>
          </a:xfrm>
        </p:spPr>
        <p:txBody>
          <a:bodyPr/>
          <a:lstStyle/>
          <a:p>
            <a:r>
              <a:rPr lang="it-IT" i="1" dirty="0" err="1" smtClean="0"/>
              <a:t>Thank</a:t>
            </a:r>
            <a:r>
              <a:rPr lang="it-IT" i="1" dirty="0" smtClean="0"/>
              <a:t> </a:t>
            </a:r>
            <a:r>
              <a:rPr lang="it-IT" i="1" dirty="0" err="1" smtClean="0"/>
              <a:t>you</a:t>
            </a:r>
            <a:r>
              <a:rPr lang="it-IT" i="1" dirty="0" smtClean="0"/>
              <a:t> for </a:t>
            </a:r>
            <a:r>
              <a:rPr lang="it-IT" i="1" dirty="0" err="1" smtClean="0"/>
              <a:t>your</a:t>
            </a:r>
            <a:r>
              <a:rPr lang="it-IT" i="1" dirty="0" smtClean="0"/>
              <a:t> </a:t>
            </a:r>
            <a:r>
              <a:rPr lang="it-IT" i="1" dirty="0" err="1" smtClean="0"/>
              <a:t>attention</a:t>
            </a:r>
            <a:r>
              <a:rPr lang="it-IT" i="1" dirty="0" smtClean="0"/>
              <a:t>!</a:t>
            </a:r>
            <a:endParaRPr lang="it-IT" i="1" dirty="0"/>
          </a:p>
        </p:txBody>
      </p:sp>
      <p:sp>
        <p:nvSpPr>
          <p:cNvPr id="6" name="Sottotito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62739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6631"/>
            <a:ext cx="8229600" cy="5688633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it-IT" sz="2400" dirty="0" smtClean="0"/>
          </a:p>
          <a:p>
            <a:pPr>
              <a:buFont typeface="Wingdings" pitchFamily="2" charset="2"/>
              <a:buChar char="§"/>
            </a:pPr>
            <a:endParaRPr lang="it-IT" sz="2400" dirty="0" smtClean="0"/>
          </a:p>
          <a:p>
            <a:pPr>
              <a:buFont typeface="Wingdings" pitchFamily="2" charset="2"/>
              <a:buChar char="§"/>
            </a:pPr>
            <a:endParaRPr lang="it-IT" sz="2400" dirty="0" smtClean="0"/>
          </a:p>
          <a:p>
            <a:pPr>
              <a:buFont typeface="Wingdings" pitchFamily="2" charset="2"/>
              <a:buChar char="§"/>
            </a:pPr>
            <a:r>
              <a:rPr lang="it-IT" sz="2400" dirty="0" smtClean="0"/>
              <a:t>22 </a:t>
            </a:r>
            <a:r>
              <a:rPr lang="it-IT" sz="2400" dirty="0" err="1" smtClean="0"/>
              <a:t>yrs</a:t>
            </a:r>
            <a:r>
              <a:rPr lang="it-IT" sz="2400" dirty="0" smtClean="0"/>
              <a:t> (2007): </a:t>
            </a:r>
            <a:r>
              <a:rPr lang="it-IT" sz="2400" dirty="0" err="1" smtClean="0"/>
              <a:t>admitted</a:t>
            </a:r>
            <a:r>
              <a:rPr lang="it-IT" sz="2400" dirty="0" smtClean="0"/>
              <a:t> to </a:t>
            </a:r>
            <a:r>
              <a:rPr lang="it-IT" sz="2400" dirty="0" err="1" smtClean="0"/>
              <a:t>our</a:t>
            </a:r>
            <a:r>
              <a:rPr lang="it-IT" sz="2400" dirty="0" smtClean="0"/>
              <a:t> Centre for the first time.</a:t>
            </a:r>
          </a:p>
          <a:p>
            <a:pPr marL="0" indent="0">
              <a:buNone/>
            </a:pPr>
            <a:r>
              <a:rPr lang="it-IT" sz="2400" dirty="0"/>
              <a:t> </a:t>
            </a:r>
            <a:r>
              <a:rPr lang="it-IT" sz="2400" dirty="0" smtClean="0"/>
              <a:t>    EP </a:t>
            </a:r>
            <a:r>
              <a:rPr lang="it-IT" sz="2400" dirty="0" err="1" smtClean="0"/>
              <a:t>Study</a:t>
            </a:r>
            <a:r>
              <a:rPr lang="it-IT" sz="2400" dirty="0" smtClean="0"/>
              <a:t>: no </a:t>
            </a:r>
            <a:r>
              <a:rPr lang="it-IT" sz="2400" dirty="0" err="1" smtClean="0"/>
              <a:t>inducible</a:t>
            </a:r>
            <a:r>
              <a:rPr lang="it-IT" sz="2400" dirty="0" smtClean="0"/>
              <a:t> </a:t>
            </a:r>
            <a:r>
              <a:rPr lang="it-IT" sz="2400" dirty="0" err="1" smtClean="0"/>
              <a:t>arrhythmias</a:t>
            </a:r>
            <a:r>
              <a:rPr lang="it-IT" sz="2400" dirty="0" smtClean="0"/>
              <a:t>.</a:t>
            </a:r>
          </a:p>
          <a:p>
            <a:pPr marL="0" indent="0">
              <a:buNone/>
            </a:pPr>
            <a:r>
              <a:rPr lang="it-IT" sz="2400" dirty="0"/>
              <a:t> </a:t>
            </a:r>
            <a:r>
              <a:rPr lang="it-IT" sz="2400" dirty="0" smtClean="0"/>
              <a:t>    </a:t>
            </a:r>
            <a:r>
              <a:rPr lang="it-IT" sz="2400" b="1" dirty="0" err="1" smtClean="0"/>
              <a:t>Cardiac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Surgery</a:t>
            </a:r>
            <a:r>
              <a:rPr lang="it-IT" sz="2400" dirty="0" smtClean="0"/>
              <a:t>: </a:t>
            </a:r>
            <a:r>
              <a:rPr lang="it-IT" sz="2400" dirty="0" err="1" smtClean="0"/>
              <a:t>Tricuspid</a:t>
            </a:r>
            <a:r>
              <a:rPr lang="it-IT" sz="2400" dirty="0" smtClean="0"/>
              <a:t> valve </a:t>
            </a:r>
            <a:r>
              <a:rPr lang="it-IT" sz="2400" dirty="0" err="1" smtClean="0"/>
              <a:t>replacement</a:t>
            </a:r>
            <a:r>
              <a:rPr lang="it-IT" sz="2400" dirty="0" smtClean="0"/>
              <a:t> with 25mm </a:t>
            </a:r>
            <a:r>
              <a:rPr lang="it-IT" sz="2400" dirty="0" err="1" smtClean="0"/>
              <a:t>biological</a:t>
            </a:r>
            <a:r>
              <a:rPr lang="it-IT" sz="2400" dirty="0" smtClean="0"/>
              <a:t> </a:t>
            </a:r>
          </a:p>
          <a:p>
            <a:pPr marL="0" indent="0">
              <a:buNone/>
            </a:pPr>
            <a:r>
              <a:rPr lang="it-IT" sz="2400" dirty="0" smtClean="0"/>
              <a:t>     valve.</a:t>
            </a:r>
            <a:endParaRPr lang="it-IT" sz="2400" i="1" dirty="0" smtClean="0"/>
          </a:p>
          <a:p>
            <a:pPr>
              <a:buFont typeface="Wingdings" pitchFamily="2" charset="2"/>
              <a:buChar char="§"/>
            </a:pPr>
            <a:endParaRPr lang="it-IT" sz="2400" dirty="0" smtClean="0"/>
          </a:p>
          <a:p>
            <a:pPr>
              <a:buFont typeface="Wingdings" pitchFamily="2" charset="2"/>
              <a:buChar char="§"/>
            </a:pPr>
            <a:r>
              <a:rPr lang="it-IT" sz="2400" dirty="0" smtClean="0"/>
              <a:t>23-24 </a:t>
            </a:r>
            <a:r>
              <a:rPr lang="it-IT" sz="2400" dirty="0" err="1" smtClean="0"/>
              <a:t>yrs</a:t>
            </a:r>
            <a:r>
              <a:rPr lang="it-IT" sz="2400" dirty="0" smtClean="0"/>
              <a:t> (2008-2009): </a:t>
            </a:r>
            <a:r>
              <a:rPr lang="it-IT" sz="2400" dirty="0" err="1" smtClean="0"/>
              <a:t>outpatient</a:t>
            </a:r>
            <a:r>
              <a:rPr lang="it-IT" sz="2400" dirty="0" smtClean="0"/>
              <a:t> clinic. </a:t>
            </a:r>
          </a:p>
          <a:p>
            <a:pPr marL="0" indent="0">
              <a:buNone/>
            </a:pPr>
            <a:r>
              <a:rPr lang="it-IT" sz="2400" dirty="0"/>
              <a:t> </a:t>
            </a:r>
            <a:r>
              <a:rPr lang="it-IT" sz="2400" dirty="0" smtClean="0"/>
              <a:t>    </a:t>
            </a:r>
            <a:r>
              <a:rPr lang="it-IT" sz="2400" dirty="0" err="1" smtClean="0"/>
              <a:t>Good</a:t>
            </a:r>
            <a:r>
              <a:rPr lang="it-IT" sz="2400" dirty="0" smtClean="0"/>
              <a:t> general </a:t>
            </a:r>
            <a:r>
              <a:rPr lang="it-IT" sz="2400" dirty="0" err="1" smtClean="0"/>
              <a:t>conditions</a:t>
            </a:r>
            <a:r>
              <a:rPr lang="it-IT" sz="2400" dirty="0" smtClean="0"/>
              <a:t>, moderate </a:t>
            </a:r>
            <a:r>
              <a:rPr lang="it-IT" sz="2400" dirty="0" err="1" smtClean="0"/>
              <a:t>exercise</a:t>
            </a:r>
            <a:r>
              <a:rPr lang="it-IT" sz="2400" dirty="0" smtClean="0"/>
              <a:t> </a:t>
            </a:r>
            <a:r>
              <a:rPr lang="it-IT" sz="2400" dirty="0" err="1" smtClean="0"/>
              <a:t>tolerance</a:t>
            </a:r>
            <a:r>
              <a:rPr lang="it-IT" sz="2400" dirty="0" smtClean="0"/>
              <a:t>, rare</a:t>
            </a:r>
          </a:p>
          <a:p>
            <a:pPr marL="0" indent="0">
              <a:buNone/>
            </a:pPr>
            <a:r>
              <a:rPr lang="it-IT" sz="2400" dirty="0"/>
              <a:t> </a:t>
            </a:r>
            <a:r>
              <a:rPr lang="it-IT" sz="2400" dirty="0" smtClean="0"/>
              <a:t>    </a:t>
            </a:r>
            <a:r>
              <a:rPr lang="it-IT" sz="2400" dirty="0" err="1" smtClean="0"/>
              <a:t>palpitations</a:t>
            </a:r>
            <a:r>
              <a:rPr lang="it-IT" sz="2400" dirty="0" smtClean="0"/>
              <a:t>. No </a:t>
            </a:r>
            <a:r>
              <a:rPr lang="it-IT" sz="2400" dirty="0" err="1" smtClean="0"/>
              <a:t>medical</a:t>
            </a:r>
            <a:r>
              <a:rPr lang="it-IT" sz="2400" dirty="0" smtClean="0"/>
              <a:t> </a:t>
            </a:r>
            <a:r>
              <a:rPr lang="it-IT" sz="2400" dirty="0" err="1" smtClean="0"/>
              <a:t>therapy</a:t>
            </a:r>
            <a:r>
              <a:rPr lang="it-IT" sz="2400" dirty="0" smtClean="0"/>
              <a:t>.   </a:t>
            </a:r>
          </a:p>
          <a:p>
            <a:pPr marL="0" indent="0">
              <a:buNone/>
            </a:pPr>
            <a:endParaRPr lang="it-IT" sz="2400" dirty="0" smtClean="0"/>
          </a:p>
          <a:p>
            <a:pPr>
              <a:buFont typeface="Wingdings" charset="2"/>
              <a:buChar char="§"/>
            </a:pPr>
            <a:r>
              <a:rPr lang="it-IT" sz="2400" dirty="0" smtClean="0"/>
              <a:t>25 </a:t>
            </a:r>
            <a:r>
              <a:rPr lang="it-IT" sz="2400" dirty="0" err="1" smtClean="0"/>
              <a:t>yrs</a:t>
            </a:r>
            <a:r>
              <a:rPr lang="it-IT" sz="2400" dirty="0" smtClean="0"/>
              <a:t> (2010): </a:t>
            </a:r>
            <a:r>
              <a:rPr lang="it-IT" sz="2400" dirty="0" err="1" smtClean="0"/>
              <a:t>worsening</a:t>
            </a:r>
            <a:r>
              <a:rPr lang="it-IT" sz="2400" dirty="0" smtClean="0"/>
              <a:t> </a:t>
            </a:r>
            <a:r>
              <a:rPr lang="it-IT" sz="2400" dirty="0" err="1" smtClean="0"/>
              <a:t>exercise</a:t>
            </a:r>
            <a:r>
              <a:rPr lang="it-IT" sz="2400" dirty="0" smtClean="0"/>
              <a:t> </a:t>
            </a:r>
            <a:r>
              <a:rPr lang="it-IT" sz="2400" dirty="0" err="1" smtClean="0"/>
              <a:t>tolerance</a:t>
            </a:r>
            <a:r>
              <a:rPr lang="it-IT" sz="2400" dirty="0" smtClean="0"/>
              <a:t>. Holter ECG: </a:t>
            </a:r>
            <a:r>
              <a:rPr lang="it-IT" sz="2400" dirty="0" err="1" smtClean="0"/>
              <a:t>runs</a:t>
            </a:r>
            <a:r>
              <a:rPr lang="it-IT" sz="2400" dirty="0" smtClean="0"/>
              <a:t> of </a:t>
            </a:r>
            <a:r>
              <a:rPr lang="it-IT" sz="2400" dirty="0" err="1" smtClean="0"/>
              <a:t>atrial</a:t>
            </a:r>
            <a:r>
              <a:rPr lang="it-IT" sz="2400" dirty="0" smtClean="0"/>
              <a:t> </a:t>
            </a:r>
            <a:r>
              <a:rPr lang="it-IT" sz="2400" dirty="0" err="1" smtClean="0"/>
              <a:t>tachycardia</a:t>
            </a:r>
            <a:r>
              <a:rPr lang="it-IT" sz="2400" dirty="0" smtClean="0"/>
              <a:t>, </a:t>
            </a:r>
            <a:r>
              <a:rPr lang="it-IT" sz="2400" dirty="0" err="1" smtClean="0"/>
              <a:t>sporadic</a:t>
            </a:r>
            <a:r>
              <a:rPr lang="it-IT" sz="2400" dirty="0" smtClean="0"/>
              <a:t> </a:t>
            </a:r>
            <a:r>
              <a:rPr lang="it-IT" sz="2400" dirty="0" err="1" smtClean="0"/>
              <a:t>SVEBs</a:t>
            </a:r>
            <a:r>
              <a:rPr lang="it-IT" sz="2400" dirty="0" smtClean="0"/>
              <a:t> and </a:t>
            </a:r>
            <a:r>
              <a:rPr lang="it-IT" sz="2400" dirty="0" err="1" smtClean="0"/>
              <a:t>VEBs</a:t>
            </a:r>
            <a:r>
              <a:rPr lang="it-IT" sz="2400" dirty="0" smtClean="0"/>
              <a:t>.</a:t>
            </a:r>
            <a:endParaRPr lang="it-IT" sz="2400" dirty="0"/>
          </a:p>
        </p:txBody>
      </p:sp>
    </p:spTree>
    <p:extLst>
      <p:ext uri="{BB962C8B-B14F-4D97-AF65-F5344CB8AC3E}">
        <p14:creationId xmlns="" xmlns:p14="http://schemas.microsoft.com/office/powerpoint/2010/main" val="295216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6631"/>
            <a:ext cx="8229600" cy="568863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it-IT" sz="2400" dirty="0" smtClean="0"/>
          </a:p>
          <a:p>
            <a:pPr>
              <a:buFont typeface="Wingdings" pitchFamily="2" charset="2"/>
              <a:buChar char="§"/>
            </a:pPr>
            <a:endParaRPr lang="it-IT" sz="2400" dirty="0" smtClean="0"/>
          </a:p>
          <a:p>
            <a:pPr>
              <a:buFont typeface="Wingdings" pitchFamily="2" charset="2"/>
              <a:buChar char="§"/>
            </a:pPr>
            <a:endParaRPr lang="it-IT" sz="2400" dirty="0" smtClean="0"/>
          </a:p>
          <a:p>
            <a:pPr>
              <a:buFont typeface="Wingdings" pitchFamily="2" charset="2"/>
              <a:buChar char="§"/>
            </a:pPr>
            <a:r>
              <a:rPr lang="it-IT" sz="2200" dirty="0" smtClean="0"/>
              <a:t>25 </a:t>
            </a:r>
            <a:r>
              <a:rPr lang="it-IT" sz="2200" dirty="0" err="1" smtClean="0"/>
              <a:t>yrs</a:t>
            </a:r>
            <a:r>
              <a:rPr lang="it-IT" sz="2200" dirty="0" smtClean="0"/>
              <a:t> (2010): </a:t>
            </a:r>
            <a:r>
              <a:rPr lang="it-IT" sz="2200" dirty="0" err="1" smtClean="0"/>
              <a:t>Cardiac</a:t>
            </a:r>
            <a:r>
              <a:rPr lang="it-IT" sz="2200" dirty="0" smtClean="0"/>
              <a:t> MR.</a:t>
            </a:r>
          </a:p>
          <a:p>
            <a:pPr marL="0" indent="0">
              <a:buNone/>
            </a:pPr>
            <a:r>
              <a:rPr lang="it-IT" sz="2200" dirty="0" smtClean="0"/>
              <a:t>     </a:t>
            </a:r>
            <a:r>
              <a:rPr lang="it-IT" sz="2200" dirty="0" err="1" smtClean="0"/>
              <a:t>Dilated</a:t>
            </a:r>
            <a:r>
              <a:rPr lang="it-IT" sz="2200" dirty="0" smtClean="0"/>
              <a:t> RA and IVC; </a:t>
            </a:r>
            <a:r>
              <a:rPr lang="it-IT" sz="2200" dirty="0" err="1" smtClean="0"/>
              <a:t>mild</a:t>
            </a:r>
            <a:r>
              <a:rPr lang="it-IT" sz="2200" dirty="0" smtClean="0"/>
              <a:t> TR; RV EDVI 55 ml/m</a:t>
            </a:r>
            <a:r>
              <a:rPr lang="it-IT" sz="2200" baseline="-25000" dirty="0" smtClean="0"/>
              <a:t>2</a:t>
            </a:r>
            <a:r>
              <a:rPr lang="it-IT" sz="2200" dirty="0" smtClean="0"/>
              <a:t> –</a:t>
            </a:r>
          </a:p>
          <a:p>
            <a:pPr marL="0" indent="0">
              <a:buNone/>
            </a:pPr>
            <a:r>
              <a:rPr lang="it-IT" sz="2200" i="1" dirty="0"/>
              <a:t> </a:t>
            </a:r>
            <a:r>
              <a:rPr lang="it-IT" sz="2200" i="1" dirty="0" smtClean="0"/>
              <a:t>    </a:t>
            </a:r>
            <a:r>
              <a:rPr lang="it-IT" sz="2200" dirty="0" smtClean="0"/>
              <a:t>ESVI 24 ml/m</a:t>
            </a:r>
            <a:r>
              <a:rPr lang="it-IT" sz="2200" baseline="-25000" dirty="0" smtClean="0"/>
              <a:t>2</a:t>
            </a:r>
            <a:r>
              <a:rPr lang="it-IT" sz="2200" i="1" dirty="0"/>
              <a:t> </a:t>
            </a:r>
            <a:r>
              <a:rPr lang="it-IT" sz="2200" dirty="0" smtClean="0"/>
              <a:t>, EF 56%. LV EDVI 63 ml/m</a:t>
            </a:r>
            <a:r>
              <a:rPr lang="it-IT" sz="2200" baseline="-25000" dirty="0" smtClean="0"/>
              <a:t>2</a:t>
            </a:r>
            <a:r>
              <a:rPr lang="it-IT" sz="2200" dirty="0" smtClean="0"/>
              <a:t> – ESVI 25 ml/m</a:t>
            </a:r>
            <a:r>
              <a:rPr lang="it-IT" sz="2200" baseline="-25000" dirty="0" smtClean="0"/>
              <a:t>2 , </a:t>
            </a:r>
            <a:endParaRPr lang="it-IT" sz="2200" dirty="0"/>
          </a:p>
          <a:p>
            <a:pPr marL="0" indent="0">
              <a:buNone/>
            </a:pPr>
            <a:r>
              <a:rPr lang="it-IT" sz="2200" dirty="0" smtClean="0"/>
              <a:t>     EF 60%. </a:t>
            </a:r>
          </a:p>
          <a:p>
            <a:pPr marL="0" indent="0">
              <a:buNone/>
            </a:pPr>
            <a:r>
              <a:rPr lang="it-IT" sz="2200" dirty="0"/>
              <a:t> </a:t>
            </a:r>
            <a:r>
              <a:rPr lang="it-IT" sz="2200" dirty="0" smtClean="0"/>
              <a:t>    </a:t>
            </a:r>
            <a:r>
              <a:rPr lang="it-IT" sz="2200" dirty="0" err="1" smtClean="0"/>
              <a:t>Commenced</a:t>
            </a:r>
            <a:r>
              <a:rPr lang="it-IT" sz="2200" dirty="0" smtClean="0"/>
              <a:t> on </a:t>
            </a:r>
            <a:r>
              <a:rPr lang="it-IT" sz="2200" dirty="0" err="1" smtClean="0"/>
              <a:t>sotalol</a:t>
            </a:r>
            <a:r>
              <a:rPr lang="it-IT" sz="2200" dirty="0" smtClean="0"/>
              <a:t>.</a:t>
            </a:r>
          </a:p>
          <a:p>
            <a:pPr marL="0" indent="0">
              <a:buNone/>
            </a:pPr>
            <a:endParaRPr lang="it-IT" sz="2200" dirty="0" smtClean="0"/>
          </a:p>
          <a:p>
            <a:pPr>
              <a:buFont typeface="Wingdings" charset="2"/>
              <a:buChar char="§"/>
            </a:pPr>
            <a:r>
              <a:rPr lang="it-IT" sz="2200" dirty="0" smtClean="0"/>
              <a:t>27 </a:t>
            </a:r>
            <a:r>
              <a:rPr lang="it-IT" sz="2200" dirty="0" err="1" smtClean="0"/>
              <a:t>yrs</a:t>
            </a:r>
            <a:r>
              <a:rPr lang="it-IT" sz="2200" dirty="0" smtClean="0"/>
              <a:t> (2012) CPET</a:t>
            </a:r>
            <a:r>
              <a:rPr lang="it-IT" sz="2200" dirty="0"/>
              <a:t>: </a:t>
            </a:r>
            <a:r>
              <a:rPr lang="it-IT" sz="2200" dirty="0" err="1"/>
              <a:t>peak</a:t>
            </a:r>
            <a:r>
              <a:rPr lang="it-IT" sz="2200" dirty="0"/>
              <a:t> VO</a:t>
            </a:r>
            <a:r>
              <a:rPr lang="it-IT" sz="2200" baseline="-25000" dirty="0"/>
              <a:t>2</a:t>
            </a:r>
            <a:r>
              <a:rPr lang="it-IT" sz="2200" dirty="0"/>
              <a:t> 18.6 ml/Kg/</a:t>
            </a:r>
            <a:r>
              <a:rPr lang="it-IT" sz="2200" dirty="0" err="1"/>
              <a:t>min</a:t>
            </a:r>
            <a:r>
              <a:rPr lang="it-IT" sz="2200" dirty="0"/>
              <a:t>, 54% of </a:t>
            </a:r>
            <a:r>
              <a:rPr lang="it-IT" sz="2200" dirty="0" err="1"/>
              <a:t>predicted</a:t>
            </a:r>
            <a:r>
              <a:rPr lang="it-IT" sz="2200" dirty="0"/>
              <a:t>, due to </a:t>
            </a:r>
            <a:r>
              <a:rPr lang="it-IT" sz="2200" dirty="0" err="1" smtClean="0"/>
              <a:t>cardiovascular</a:t>
            </a:r>
            <a:r>
              <a:rPr lang="it-IT" sz="2200" dirty="0" smtClean="0"/>
              <a:t> </a:t>
            </a:r>
            <a:r>
              <a:rPr lang="it-IT" sz="2200" dirty="0" err="1"/>
              <a:t>impairment</a:t>
            </a:r>
            <a:r>
              <a:rPr lang="it-IT" sz="2200" dirty="0" smtClean="0"/>
              <a:t>. </a:t>
            </a:r>
          </a:p>
          <a:p>
            <a:pPr marL="0" indent="0">
              <a:buNone/>
            </a:pPr>
            <a:r>
              <a:rPr lang="it-IT" sz="2200" dirty="0" smtClean="0"/>
              <a:t>    </a:t>
            </a:r>
            <a:endParaRPr lang="it-IT" sz="2200" dirty="0"/>
          </a:p>
          <a:p>
            <a:pPr>
              <a:buFont typeface="Wingdings" charset="2"/>
              <a:buChar char="§"/>
            </a:pPr>
            <a:r>
              <a:rPr lang="it-IT" sz="2200" dirty="0" smtClean="0"/>
              <a:t>28 </a:t>
            </a:r>
            <a:r>
              <a:rPr lang="it-IT" sz="2200" dirty="0" err="1" smtClean="0"/>
              <a:t>yrs</a:t>
            </a:r>
            <a:r>
              <a:rPr lang="it-IT" sz="2200" dirty="0" smtClean="0"/>
              <a:t> (2013): </a:t>
            </a:r>
            <a:r>
              <a:rPr lang="it-IT" sz="2200" dirty="0" err="1" smtClean="0"/>
              <a:t>two</a:t>
            </a:r>
            <a:r>
              <a:rPr lang="it-IT" sz="2200" dirty="0" smtClean="0"/>
              <a:t> </a:t>
            </a:r>
            <a:r>
              <a:rPr lang="it-IT" sz="2200" dirty="0" err="1" smtClean="0"/>
              <a:t>episodes</a:t>
            </a:r>
            <a:r>
              <a:rPr lang="it-IT" sz="2200" dirty="0" smtClean="0"/>
              <a:t> of congestive </a:t>
            </a:r>
            <a:r>
              <a:rPr lang="it-IT" sz="2200" dirty="0" err="1" smtClean="0"/>
              <a:t>heart</a:t>
            </a:r>
            <a:r>
              <a:rPr lang="it-IT" sz="2200" dirty="0" smtClean="0"/>
              <a:t> </a:t>
            </a:r>
            <a:r>
              <a:rPr lang="it-IT" sz="2200" dirty="0" err="1" smtClean="0"/>
              <a:t>failure</a:t>
            </a:r>
            <a:r>
              <a:rPr lang="it-IT" sz="2200" dirty="0" smtClean="0"/>
              <a:t>. NYHA III. </a:t>
            </a:r>
            <a:r>
              <a:rPr lang="it-IT" sz="2200" dirty="0" err="1" smtClean="0"/>
              <a:t>Oral</a:t>
            </a:r>
            <a:r>
              <a:rPr lang="it-IT" sz="2200" dirty="0" smtClean="0"/>
              <a:t> </a:t>
            </a:r>
            <a:r>
              <a:rPr lang="it-IT" sz="2200" dirty="0" err="1" smtClean="0"/>
              <a:t>furosemide</a:t>
            </a:r>
            <a:r>
              <a:rPr lang="it-IT" sz="2200" dirty="0" smtClean="0"/>
              <a:t> </a:t>
            </a:r>
            <a:r>
              <a:rPr lang="it-IT" sz="2200" dirty="0" err="1" smtClean="0"/>
              <a:t>started</a:t>
            </a:r>
            <a:r>
              <a:rPr lang="it-IT" sz="2200" dirty="0" smtClean="0"/>
              <a:t> and </a:t>
            </a:r>
            <a:r>
              <a:rPr lang="it-IT" sz="2200" dirty="0" err="1" smtClean="0"/>
              <a:t>sotalol</a:t>
            </a:r>
            <a:r>
              <a:rPr lang="it-IT" sz="2200" dirty="0" smtClean="0"/>
              <a:t> </a:t>
            </a:r>
            <a:r>
              <a:rPr lang="it-IT" sz="2200" dirty="0" err="1" smtClean="0"/>
              <a:t>replaced</a:t>
            </a:r>
            <a:r>
              <a:rPr lang="it-IT" sz="2200" dirty="0" smtClean="0"/>
              <a:t> by </a:t>
            </a:r>
            <a:r>
              <a:rPr lang="it-IT" sz="2200" dirty="0" err="1" smtClean="0"/>
              <a:t>bisoprolol</a:t>
            </a:r>
            <a:r>
              <a:rPr lang="it-IT" sz="2200" dirty="0" smtClean="0"/>
              <a:t>.</a:t>
            </a:r>
          </a:p>
          <a:p>
            <a:pPr marL="0" indent="0" algn="ctr">
              <a:buNone/>
            </a:pPr>
            <a:r>
              <a:rPr lang="it-IT" sz="2200" dirty="0"/>
              <a:t> </a:t>
            </a:r>
            <a:r>
              <a:rPr lang="it-IT" sz="2200" dirty="0" smtClean="0"/>
              <a:t>    </a:t>
            </a:r>
            <a:r>
              <a:rPr lang="it-IT" sz="2200" dirty="0" smtClean="0">
                <a:solidFill>
                  <a:schemeClr val="accent1"/>
                </a:solidFill>
              </a:rPr>
              <a:t>Hospital </a:t>
            </a:r>
            <a:r>
              <a:rPr lang="it-IT" sz="2200" dirty="0" err="1" smtClean="0">
                <a:solidFill>
                  <a:schemeClr val="accent1"/>
                </a:solidFill>
              </a:rPr>
              <a:t>admission</a:t>
            </a:r>
            <a:r>
              <a:rPr lang="it-IT" sz="2200" dirty="0" smtClean="0">
                <a:solidFill>
                  <a:schemeClr val="accent1"/>
                </a:solidFill>
              </a:rPr>
              <a:t> to </a:t>
            </a:r>
            <a:r>
              <a:rPr lang="it-IT" sz="2200" dirty="0" err="1" smtClean="0">
                <a:solidFill>
                  <a:schemeClr val="accent1"/>
                </a:solidFill>
              </a:rPr>
              <a:t>our</a:t>
            </a:r>
            <a:r>
              <a:rPr lang="it-IT" sz="2200" dirty="0" smtClean="0">
                <a:solidFill>
                  <a:schemeClr val="accent1"/>
                </a:solidFill>
              </a:rPr>
              <a:t> Centre</a:t>
            </a:r>
            <a:r>
              <a:rPr lang="it-IT" sz="2400" dirty="0" smtClean="0">
                <a:solidFill>
                  <a:schemeClr val="accent1"/>
                </a:solidFill>
              </a:rPr>
              <a:t>.</a:t>
            </a:r>
            <a:endParaRPr lang="it-IT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235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Physical</a:t>
            </a:r>
            <a:r>
              <a:rPr lang="it-IT" dirty="0" smtClean="0"/>
              <a:t> </a:t>
            </a:r>
            <a:r>
              <a:rPr lang="it-IT" dirty="0" err="1" smtClean="0"/>
              <a:t>examination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027981"/>
            <a:ext cx="8229600" cy="5073427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it-IT" sz="2400" dirty="0" smtClean="0"/>
              <a:t>BP 110/60 </a:t>
            </a:r>
            <a:r>
              <a:rPr lang="it-IT" sz="2400" dirty="0" err="1" smtClean="0"/>
              <a:t>mmHg</a:t>
            </a:r>
            <a:r>
              <a:rPr lang="it-IT" sz="2400" dirty="0" smtClean="0"/>
              <a:t>, HR 85 </a:t>
            </a:r>
            <a:r>
              <a:rPr lang="it-IT" sz="2400" dirty="0" err="1" smtClean="0"/>
              <a:t>bpm</a:t>
            </a:r>
            <a:r>
              <a:rPr lang="it-IT" sz="2400" dirty="0" smtClean="0"/>
              <a:t>; O</a:t>
            </a:r>
            <a:r>
              <a:rPr lang="it-IT" sz="2400" baseline="-25000" dirty="0" smtClean="0"/>
              <a:t>2</a:t>
            </a:r>
            <a:r>
              <a:rPr lang="it-IT" sz="2400" dirty="0" smtClean="0"/>
              <a:t> </a:t>
            </a:r>
            <a:r>
              <a:rPr lang="it-IT" sz="2400" dirty="0" err="1" smtClean="0"/>
              <a:t>sat</a:t>
            </a:r>
            <a:r>
              <a:rPr lang="it-IT" sz="2400" dirty="0" smtClean="0"/>
              <a:t> 96% on room air.</a:t>
            </a:r>
          </a:p>
          <a:p>
            <a:pPr>
              <a:buFont typeface="Wingdings" charset="2"/>
              <a:buChar char="§"/>
            </a:pPr>
            <a:r>
              <a:rPr lang="it-IT" sz="2400" dirty="0" err="1" smtClean="0"/>
              <a:t>Height</a:t>
            </a:r>
            <a:r>
              <a:rPr lang="it-IT" sz="2400" dirty="0" smtClean="0"/>
              <a:t> 158 cm; </a:t>
            </a:r>
            <a:r>
              <a:rPr lang="it-IT" sz="2400" dirty="0" err="1" smtClean="0"/>
              <a:t>weight</a:t>
            </a:r>
            <a:r>
              <a:rPr lang="it-IT" sz="2400" dirty="0" smtClean="0"/>
              <a:t> 52 Kg; BSA  1.5m</a:t>
            </a:r>
            <a:r>
              <a:rPr lang="it-IT" sz="2400" baseline="30000" dirty="0" smtClean="0"/>
              <a:t>2 </a:t>
            </a:r>
          </a:p>
          <a:p>
            <a:pPr>
              <a:buFont typeface="Wingdings" charset="2"/>
              <a:buChar char="§"/>
            </a:pPr>
            <a:r>
              <a:rPr lang="it-IT" sz="2400" dirty="0" err="1" smtClean="0"/>
              <a:t>Neck</a:t>
            </a:r>
            <a:r>
              <a:rPr lang="it-IT" sz="2400" dirty="0" smtClean="0"/>
              <a:t> </a:t>
            </a:r>
            <a:r>
              <a:rPr lang="it-IT" sz="2400" dirty="0" err="1" smtClean="0"/>
              <a:t>veins</a:t>
            </a:r>
            <a:r>
              <a:rPr lang="it-IT" sz="2400" dirty="0" smtClean="0"/>
              <a:t>: 3-4 cm </a:t>
            </a:r>
            <a:r>
              <a:rPr lang="it-IT" sz="2400" dirty="0" err="1" smtClean="0"/>
              <a:t>above</a:t>
            </a:r>
            <a:r>
              <a:rPr lang="it-IT" sz="2400" dirty="0" smtClean="0"/>
              <a:t> the </a:t>
            </a:r>
            <a:r>
              <a:rPr lang="it-IT" sz="2400" dirty="0" err="1" smtClean="0"/>
              <a:t>sternal</a:t>
            </a:r>
            <a:r>
              <a:rPr lang="it-IT" sz="2400" dirty="0" smtClean="0"/>
              <a:t> angle.</a:t>
            </a:r>
          </a:p>
          <a:p>
            <a:pPr>
              <a:buFont typeface="Wingdings" charset="2"/>
              <a:buChar char="§"/>
            </a:pPr>
            <a:r>
              <a:rPr lang="it-IT" sz="2400" dirty="0" err="1" smtClean="0"/>
              <a:t>Chest</a:t>
            </a:r>
            <a:r>
              <a:rPr lang="it-IT" sz="2400" dirty="0" smtClean="0"/>
              <a:t>: chest was </a:t>
            </a:r>
            <a:r>
              <a:rPr lang="it-IT" sz="2400" dirty="0" err="1" smtClean="0"/>
              <a:t>clear</a:t>
            </a:r>
            <a:r>
              <a:rPr lang="it-IT" sz="2400" dirty="0" smtClean="0"/>
              <a:t>.</a:t>
            </a:r>
          </a:p>
          <a:p>
            <a:pPr>
              <a:buFont typeface="Wingdings" charset="2"/>
              <a:buChar char="§"/>
            </a:pPr>
            <a:r>
              <a:rPr lang="it-IT" sz="2400" dirty="0" smtClean="0"/>
              <a:t>Heart: </a:t>
            </a:r>
            <a:r>
              <a:rPr lang="it-IT" sz="2400" dirty="0" err="1" smtClean="0"/>
              <a:t>normal</a:t>
            </a:r>
            <a:r>
              <a:rPr lang="it-IT" sz="2400" dirty="0" smtClean="0"/>
              <a:t> S1 and S2. </a:t>
            </a:r>
          </a:p>
          <a:p>
            <a:pPr>
              <a:buFont typeface="Wingdings" charset="2"/>
              <a:buChar char="§"/>
            </a:pPr>
            <a:r>
              <a:rPr lang="it-IT" sz="2400" dirty="0" smtClean="0"/>
              <a:t>Peripheral pulses: normal.</a:t>
            </a:r>
          </a:p>
          <a:p>
            <a:pPr>
              <a:buFont typeface="Wingdings" charset="2"/>
              <a:buChar char="§"/>
            </a:pPr>
            <a:r>
              <a:rPr lang="it-IT" sz="2400" dirty="0" smtClean="0"/>
              <a:t>Abdomen: </a:t>
            </a:r>
            <a:r>
              <a:rPr lang="it-IT" sz="2400" dirty="0" err="1" smtClean="0"/>
              <a:t>mild</a:t>
            </a:r>
            <a:r>
              <a:rPr lang="it-IT" sz="2400" dirty="0" smtClean="0"/>
              <a:t> </a:t>
            </a:r>
            <a:r>
              <a:rPr lang="it-IT" sz="2400" dirty="0" err="1" smtClean="0"/>
              <a:t>hepatomegaly</a:t>
            </a:r>
            <a:r>
              <a:rPr lang="it-IT" sz="2400" dirty="0" smtClean="0"/>
              <a:t> with soft, </a:t>
            </a:r>
            <a:r>
              <a:rPr lang="it-IT" sz="2400" dirty="0" err="1" smtClean="0"/>
              <a:t>nontender</a:t>
            </a:r>
            <a:r>
              <a:rPr lang="it-IT" sz="2400" dirty="0" smtClean="0"/>
              <a:t> </a:t>
            </a:r>
            <a:r>
              <a:rPr lang="it-IT" sz="2400" dirty="0" err="1" smtClean="0"/>
              <a:t>liver</a:t>
            </a:r>
            <a:r>
              <a:rPr lang="it-IT" sz="2400" dirty="0" smtClean="0"/>
              <a:t>.</a:t>
            </a:r>
          </a:p>
          <a:p>
            <a:pPr>
              <a:buFont typeface="Wingdings" charset="2"/>
              <a:buChar char="§"/>
            </a:pPr>
            <a:r>
              <a:rPr lang="it-IT" sz="2400" dirty="0" smtClean="0"/>
              <a:t>Extremities: </a:t>
            </a:r>
            <a:r>
              <a:rPr lang="it-IT" sz="2400" dirty="0" err="1" smtClean="0"/>
              <a:t>mild</a:t>
            </a:r>
            <a:r>
              <a:rPr lang="it-IT" sz="2400" dirty="0" smtClean="0"/>
              <a:t> </a:t>
            </a:r>
            <a:r>
              <a:rPr lang="it-IT" sz="2400" dirty="0" err="1" smtClean="0"/>
              <a:t>bilateral</a:t>
            </a:r>
            <a:r>
              <a:rPr lang="it-IT" sz="2400" dirty="0" smtClean="0"/>
              <a:t> </a:t>
            </a:r>
            <a:r>
              <a:rPr lang="it-IT" sz="2400" dirty="0" err="1" smtClean="0"/>
              <a:t>ankle</a:t>
            </a:r>
            <a:r>
              <a:rPr lang="it-IT" sz="2400" dirty="0" smtClean="0"/>
              <a:t> </a:t>
            </a:r>
            <a:r>
              <a:rPr lang="it-IT" sz="2400" dirty="0" err="1" smtClean="0"/>
              <a:t>pitting</a:t>
            </a:r>
            <a:r>
              <a:rPr lang="it-IT" sz="2400" dirty="0" smtClean="0"/>
              <a:t> </a:t>
            </a:r>
            <a:r>
              <a:rPr lang="it-IT" sz="2400" dirty="0" err="1" smtClean="0"/>
              <a:t>oedema</a:t>
            </a:r>
            <a:r>
              <a:rPr lang="it-IT" sz="2400" dirty="0" smtClean="0"/>
              <a:t>.</a:t>
            </a:r>
          </a:p>
          <a:p>
            <a:pPr>
              <a:buNone/>
            </a:pPr>
            <a:endParaRPr lang="it-IT" sz="2400" dirty="0"/>
          </a:p>
        </p:txBody>
      </p:sp>
    </p:spTree>
    <p:extLst>
      <p:ext uri="{BB962C8B-B14F-4D97-AF65-F5344CB8AC3E}">
        <p14:creationId xmlns="" xmlns:p14="http://schemas.microsoft.com/office/powerpoint/2010/main" val="314249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06090"/>
          </a:xfrm>
        </p:spPr>
        <p:txBody>
          <a:bodyPr/>
          <a:lstStyle/>
          <a:p>
            <a:r>
              <a:rPr lang="it-IT" dirty="0" err="1" smtClean="0"/>
              <a:t>Laboratory</a:t>
            </a:r>
            <a:r>
              <a:rPr lang="it-IT" dirty="0" smtClean="0"/>
              <a:t> data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73427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it-IT" sz="2400" dirty="0" smtClean="0"/>
              <a:t>Hb: 12.3 g/dL</a:t>
            </a:r>
          </a:p>
          <a:p>
            <a:pPr>
              <a:buFont typeface="Wingdings" charset="2"/>
              <a:buChar char="§"/>
            </a:pPr>
            <a:r>
              <a:rPr lang="it-IT" sz="2400" dirty="0" smtClean="0"/>
              <a:t>Hematocrit: 36%</a:t>
            </a:r>
          </a:p>
          <a:p>
            <a:pPr>
              <a:buFont typeface="Wingdings" charset="2"/>
              <a:buChar char="§"/>
            </a:pPr>
            <a:r>
              <a:rPr lang="it-IT" sz="2400" dirty="0" smtClean="0"/>
              <a:t>Platelet count: 261 x 10</a:t>
            </a:r>
            <a:r>
              <a:rPr lang="it-IT" sz="2400" baseline="30000" dirty="0" smtClean="0"/>
              <a:t>9</a:t>
            </a:r>
            <a:r>
              <a:rPr lang="it-IT" sz="2400" dirty="0" smtClean="0"/>
              <a:t> /L</a:t>
            </a:r>
          </a:p>
          <a:p>
            <a:pPr>
              <a:buFont typeface="Wingdings" charset="2"/>
              <a:buChar char="§"/>
            </a:pPr>
            <a:r>
              <a:rPr lang="it-IT" sz="2400" dirty="0" smtClean="0"/>
              <a:t>WBC: 9.3 x 10</a:t>
            </a:r>
            <a:r>
              <a:rPr lang="it-IT" sz="2400" baseline="30000" dirty="0" smtClean="0"/>
              <a:t>9</a:t>
            </a:r>
            <a:r>
              <a:rPr lang="it-IT" sz="2400" dirty="0" smtClean="0"/>
              <a:t> /L</a:t>
            </a:r>
          </a:p>
          <a:p>
            <a:pPr>
              <a:buFont typeface="Wingdings" charset="2"/>
              <a:buChar char="§"/>
            </a:pPr>
            <a:r>
              <a:rPr lang="it-IT" sz="2400" dirty="0" smtClean="0"/>
              <a:t>Creatinine: 0.74 mg/dL</a:t>
            </a:r>
          </a:p>
          <a:p>
            <a:pPr>
              <a:buFont typeface="Wingdings" charset="2"/>
              <a:buChar char="§"/>
            </a:pPr>
            <a:r>
              <a:rPr lang="it-IT" sz="2400" dirty="0" smtClean="0"/>
              <a:t>NT-pro-BNP: </a:t>
            </a:r>
            <a:r>
              <a:rPr lang="it-IT" sz="2400" b="1" dirty="0" smtClean="0"/>
              <a:t>70 ng/</a:t>
            </a:r>
            <a:r>
              <a:rPr lang="it-IT" sz="2400" b="1" dirty="0" err="1" smtClean="0"/>
              <a:t>dL</a:t>
            </a:r>
            <a:r>
              <a:rPr lang="it-IT" sz="2400" b="1" dirty="0" smtClean="0"/>
              <a:t> (</a:t>
            </a:r>
            <a:r>
              <a:rPr lang="it-IT" sz="2400" b="1" dirty="0" err="1" smtClean="0"/>
              <a:t>n.v.</a:t>
            </a:r>
            <a:r>
              <a:rPr lang="it-IT" sz="2400" b="1" dirty="0" smtClean="0"/>
              <a:t> &lt;140 ng/</a:t>
            </a:r>
            <a:r>
              <a:rPr lang="it-IT" sz="2400" b="1" dirty="0" err="1" smtClean="0"/>
              <a:t>dL</a:t>
            </a:r>
            <a:r>
              <a:rPr lang="it-IT" sz="2400" b="1" dirty="0" smtClean="0"/>
              <a:t>)</a:t>
            </a:r>
          </a:p>
          <a:p>
            <a:pPr>
              <a:buFont typeface="Wingdings" charset="2"/>
              <a:buChar char="§"/>
            </a:pPr>
            <a:r>
              <a:rPr lang="it-IT" sz="2400" dirty="0" smtClean="0"/>
              <a:t>AST: 23 U/L </a:t>
            </a:r>
            <a:endParaRPr lang="it-IT" sz="2400" b="1" dirty="0" smtClean="0"/>
          </a:p>
          <a:p>
            <a:pPr>
              <a:buFont typeface="Wingdings" charset="2"/>
              <a:buChar char="§"/>
            </a:pPr>
            <a:r>
              <a:rPr lang="it-IT" sz="2400" dirty="0" smtClean="0"/>
              <a:t>ALT: 23 U/L</a:t>
            </a:r>
          </a:p>
          <a:p>
            <a:pPr>
              <a:buFont typeface="Wingdings" charset="2"/>
              <a:buChar char="§"/>
            </a:pPr>
            <a:r>
              <a:rPr lang="it-IT" sz="2400" dirty="0" smtClean="0"/>
              <a:t>Total </a:t>
            </a:r>
            <a:r>
              <a:rPr lang="it-IT" sz="2400" dirty="0" err="1" smtClean="0"/>
              <a:t>Bilirubin</a:t>
            </a:r>
            <a:r>
              <a:rPr lang="it-IT" sz="2400" dirty="0" smtClean="0"/>
              <a:t>: </a:t>
            </a:r>
            <a:r>
              <a:rPr lang="it-IT" sz="2400" b="1" dirty="0" smtClean="0"/>
              <a:t>1.45 mg/</a:t>
            </a:r>
            <a:r>
              <a:rPr lang="it-IT" sz="2400" b="1" dirty="0" err="1" smtClean="0"/>
              <a:t>dL</a:t>
            </a:r>
            <a:r>
              <a:rPr lang="it-IT" sz="2400" b="1" dirty="0" smtClean="0"/>
              <a:t> (</a:t>
            </a:r>
            <a:r>
              <a:rPr lang="it-IT" sz="2400" b="1" dirty="0" err="1" smtClean="0"/>
              <a:t>n.v.</a:t>
            </a:r>
            <a:r>
              <a:rPr lang="it-IT" sz="2400" b="1" dirty="0" smtClean="0"/>
              <a:t> &lt; 1.2)</a:t>
            </a:r>
            <a:endParaRPr lang="it-IT" sz="2400" dirty="0" smtClean="0"/>
          </a:p>
          <a:p>
            <a:pPr>
              <a:buFont typeface="Wingdings" charset="2"/>
              <a:buChar char="§"/>
            </a:pPr>
            <a:r>
              <a:rPr lang="it-IT" sz="2400" dirty="0" err="1" smtClean="0"/>
              <a:t>Albumin</a:t>
            </a:r>
            <a:r>
              <a:rPr lang="it-IT" sz="2400" dirty="0" smtClean="0"/>
              <a:t>: 4.5 g/</a:t>
            </a:r>
            <a:r>
              <a:rPr lang="it-IT" sz="2400" dirty="0" err="1" smtClean="0"/>
              <a:t>dL</a:t>
            </a:r>
            <a:r>
              <a:rPr lang="it-IT" sz="2400" dirty="0" smtClean="0"/>
              <a:t> </a:t>
            </a:r>
          </a:p>
          <a:p>
            <a:pPr>
              <a:buFont typeface="Wingdings" charset="2"/>
              <a:buChar char="§"/>
            </a:pPr>
            <a:r>
              <a:rPr lang="it-IT" sz="2400" dirty="0" smtClean="0"/>
              <a:t>INR: 1.02 </a:t>
            </a:r>
          </a:p>
          <a:p>
            <a:pPr>
              <a:buFont typeface="Wingdings" charset="2"/>
              <a:buChar char="§"/>
            </a:pPr>
            <a:endParaRPr lang="it-IT" sz="2400" dirty="0"/>
          </a:p>
        </p:txBody>
      </p:sp>
    </p:spTree>
    <p:extLst>
      <p:ext uri="{BB962C8B-B14F-4D97-AF65-F5344CB8AC3E}">
        <p14:creationId xmlns="" xmlns:p14="http://schemas.microsoft.com/office/powerpoint/2010/main" val="64317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06090"/>
          </a:xfrm>
        </p:spPr>
        <p:txBody>
          <a:bodyPr/>
          <a:lstStyle/>
          <a:p>
            <a:r>
              <a:rPr lang="it-IT" dirty="0" err="1" smtClean="0"/>
              <a:t>Electrocardiogram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268760"/>
            <a:ext cx="8219256" cy="3633267"/>
          </a:xfrm>
        </p:spPr>
        <p:txBody>
          <a:bodyPr>
            <a:normAutofit/>
          </a:bodyPr>
          <a:lstStyle/>
          <a:p>
            <a:r>
              <a:rPr lang="it-IT" sz="1800" dirty="0" smtClean="0"/>
              <a:t>Sinus rhythm, HR 65 bpm. Normal AV conduction. Complete RBBB. </a:t>
            </a:r>
            <a:r>
              <a:rPr lang="it-IT" sz="1800" dirty="0" err="1" smtClean="0"/>
              <a:t>Normal</a:t>
            </a:r>
            <a:r>
              <a:rPr lang="it-IT" sz="1800" dirty="0" smtClean="0"/>
              <a:t> </a:t>
            </a:r>
            <a:r>
              <a:rPr lang="it-IT" sz="1800" dirty="0" err="1" smtClean="0"/>
              <a:t>repolarisation</a:t>
            </a:r>
            <a:r>
              <a:rPr lang="it-IT" sz="1800" dirty="0" smtClean="0"/>
              <a:t>.   </a:t>
            </a:r>
          </a:p>
          <a:p>
            <a:endParaRPr lang="it-IT" sz="2400" dirty="0" smtClean="0"/>
          </a:p>
          <a:p>
            <a:pPr>
              <a:buNone/>
            </a:pPr>
            <a:endParaRPr lang="it-IT" sz="2400" dirty="0"/>
          </a:p>
        </p:txBody>
      </p:sp>
      <p:pic>
        <p:nvPicPr>
          <p:cNvPr id="8" name="Immagine 7" descr="ecg3bis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12457384" cy="641080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Rettangolo 8"/>
          <p:cNvSpPr/>
          <p:nvPr/>
        </p:nvSpPr>
        <p:spPr>
          <a:xfrm>
            <a:off x="1547664" y="1988840"/>
            <a:ext cx="187220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 flipV="1">
            <a:off x="9324528" y="2060848"/>
            <a:ext cx="20882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539552" y="1196752"/>
            <a:ext cx="1144927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683568" y="1916832"/>
            <a:ext cx="1440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8892480" y="1700808"/>
            <a:ext cx="3456384" cy="4608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0" y="1196752"/>
            <a:ext cx="61156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89219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706090"/>
          </a:xfrm>
        </p:spPr>
        <p:txBody>
          <a:bodyPr/>
          <a:lstStyle/>
          <a:p>
            <a:r>
              <a:rPr lang="it-IT" dirty="0" err="1" smtClean="0"/>
              <a:t>Chest</a:t>
            </a:r>
            <a:r>
              <a:rPr lang="it-IT" dirty="0" smtClean="0"/>
              <a:t> X-</a:t>
            </a:r>
            <a:r>
              <a:rPr lang="it-IT" dirty="0" err="1" smtClean="0"/>
              <a:t>Ray</a:t>
            </a:r>
            <a:endParaRPr lang="it-IT" dirty="0"/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388843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96752"/>
            <a:ext cx="3876699" cy="504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9413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2134</TotalTime>
  <Words>903</Words>
  <Application>Microsoft Office PowerPoint</Application>
  <PresentationFormat>Presentazione su schermo (4:3)</PresentationFormat>
  <Paragraphs>218</Paragraphs>
  <Slides>35</Slides>
  <Notes>4</Notes>
  <HiddenSlides>0</HiddenSlides>
  <MMClips>13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36" baseType="lpstr">
      <vt:lpstr>Tema di Office</vt:lpstr>
      <vt:lpstr>“Unusual” case of Right Ventricular Failure  Angelo Micheletti M.D.</vt:lpstr>
      <vt:lpstr>Diapositiva 2</vt:lpstr>
      <vt:lpstr>Diapositiva 3</vt:lpstr>
      <vt:lpstr>Diapositiva 4</vt:lpstr>
      <vt:lpstr>Diapositiva 5</vt:lpstr>
      <vt:lpstr>Physical examination</vt:lpstr>
      <vt:lpstr>Laboratory data</vt:lpstr>
      <vt:lpstr>Electrocardiogram</vt:lpstr>
      <vt:lpstr>Chest X-Ray</vt:lpstr>
      <vt:lpstr>Cardiopulmonary Exercise Test</vt:lpstr>
      <vt:lpstr>Cardiopulmonary Exercise Test</vt:lpstr>
      <vt:lpstr>Echocardiogram: findings</vt:lpstr>
      <vt:lpstr>Echocardiogram</vt:lpstr>
      <vt:lpstr>Echocardiogram</vt:lpstr>
      <vt:lpstr>Diapositiva 15</vt:lpstr>
      <vt:lpstr>Echocardiogram</vt:lpstr>
      <vt:lpstr>Cardiac MR: findings</vt:lpstr>
      <vt:lpstr>Cardiac MR</vt:lpstr>
      <vt:lpstr>Cardiac MR</vt:lpstr>
      <vt:lpstr>Cardiac MR</vt:lpstr>
      <vt:lpstr>Cardiac MR</vt:lpstr>
      <vt:lpstr>Cardiac MR</vt:lpstr>
      <vt:lpstr>Cardiac MR</vt:lpstr>
      <vt:lpstr>Cardiac MR</vt:lpstr>
      <vt:lpstr>Catheterization</vt:lpstr>
      <vt:lpstr>Catheterization: angiograms</vt:lpstr>
      <vt:lpstr>Catheterization: angiograms</vt:lpstr>
      <vt:lpstr>Catheterization: angiograms</vt:lpstr>
      <vt:lpstr>Catheterization: angiograms</vt:lpstr>
      <vt:lpstr>Final Diagnosis</vt:lpstr>
      <vt:lpstr>Plan of action</vt:lpstr>
      <vt:lpstr>Outcome</vt:lpstr>
      <vt:lpstr>Follow up: 3 months</vt:lpstr>
      <vt:lpstr>Follow up</vt:lpstr>
      <vt:lpstr>Thank you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 </dc:creator>
  <cp:lastModifiedBy>Graphic Designer</cp:lastModifiedBy>
  <cp:revision>318</cp:revision>
  <cp:lastPrinted>2014-02-15T20:14:03Z</cp:lastPrinted>
  <dcterms:created xsi:type="dcterms:W3CDTF">2013-02-15T11:47:50Z</dcterms:created>
  <dcterms:modified xsi:type="dcterms:W3CDTF">2014-03-08T22:06:04Z</dcterms:modified>
</cp:coreProperties>
</file>